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59" r:id="rId7"/>
    <p:sldId id="262" r:id="rId8"/>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8505" autoAdjust="0"/>
  </p:normalViewPr>
  <p:slideViewPr>
    <p:cSldViewPr snapToGrid="0">
      <p:cViewPr>
        <p:scale>
          <a:sx n="90" d="100"/>
          <a:sy n="90" d="100"/>
        </p:scale>
        <p:origin x="-1068" y="19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398074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175721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191204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125887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43850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341510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65918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245342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184621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17899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A4CD3B-07B8-47D6-A3B7-9C4ED5AFC326}" type="datetimeFigureOut">
              <a:rPr kumimoji="1" lang="ja-JP" altLang="en-US" smtClean="0"/>
              <a:t>2015/9/17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270605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FA4CD3B-07B8-47D6-A3B7-9C4ED5AFC326}" type="datetimeFigureOut">
              <a:rPr kumimoji="1" lang="ja-JP" altLang="en-US" smtClean="0"/>
              <a:t>2015/9/17</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EED6661-51B9-47A0-96C0-80FB9BD590E7}" type="slidenum">
              <a:rPr kumimoji="1" lang="ja-JP" altLang="en-US" smtClean="0"/>
              <a:t>‹#›</a:t>
            </a:fld>
            <a:endParaRPr kumimoji="1" lang="ja-JP" altLang="en-US"/>
          </a:p>
        </p:txBody>
      </p:sp>
    </p:spTree>
    <p:extLst>
      <p:ext uri="{BB962C8B-B14F-4D97-AF65-F5344CB8AC3E}">
        <p14:creationId xmlns:p14="http://schemas.microsoft.com/office/powerpoint/2010/main" val="104964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hyperlink" Target="http://kyodokodo.jp/toolbox/mokuhyo1.php" TargetMode="Externa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hyperlink" Target="http://www.mhlw.go.jp/topics/bukyoku/isei/i-anzen/hourei/dl/040602-1.pdf" TargetMode="External"/><Relationship Id="rId3" Type="http://schemas.openxmlformats.org/officeDocument/2006/relationships/hyperlink" Target="http://www.info.pmda.go.jp/anzen_pmda/file/iryo_anzen19.pdf" TargetMode="External"/><Relationship Id="rId7" Type="http://schemas.openxmlformats.org/officeDocument/2006/relationships/hyperlink" Target="http://www.ismp.org/tools/pathwaysection1.pdf" TargetMode="External"/><Relationship Id="rId2" Type="http://schemas.openxmlformats.org/officeDocument/2006/relationships/hyperlink" Target="http://www.med-safe.jp/pdf/med-safe_98.pdf" TargetMode="External"/><Relationship Id="rId1" Type="http://schemas.openxmlformats.org/officeDocument/2006/relationships/slideLayout" Target="../slideLayouts/slideLayout2.xml"/><Relationship Id="rId6" Type="http://schemas.openxmlformats.org/officeDocument/2006/relationships/hyperlink" Target="http://www.ismp.org/tools/highalertmedications.pdf" TargetMode="External"/><Relationship Id="rId5" Type="http://schemas.openxmlformats.org/officeDocument/2006/relationships/hyperlink" Target="https://www.psp.jcqhc.or.jp/readfile.php?path=/statics/teigen/kinkyuteigen200704051025761.pdf" TargetMode="External"/><Relationship Id="rId4" Type="http://schemas.openxmlformats.org/officeDocument/2006/relationships/hyperlink" Target="http://www.med-safe.jp/contents/report/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9690" y="1249343"/>
            <a:ext cx="5373667" cy="646331"/>
          </a:xfrm>
          <a:prstGeom prst="rect">
            <a:avLst/>
          </a:prstGeom>
        </p:spPr>
        <p:txBody>
          <a:bodyPr wrap="square">
            <a:spAutoFit/>
          </a:bodyPr>
          <a:lstStyle/>
          <a:p>
            <a:pPr algn="ctr"/>
            <a:r>
              <a:rPr lang="en-US" altLang="ja-JP" b="1" u="sng" dirty="0" smtClean="0"/>
              <a:t>【</a:t>
            </a:r>
            <a:r>
              <a:rPr lang="ja-JP" altLang="en-US" b="1" u="sng" dirty="0" smtClean="0"/>
              <a:t>対策２</a:t>
            </a:r>
            <a:r>
              <a:rPr lang="en-US" altLang="ja-JP" b="1" u="sng" dirty="0" smtClean="0"/>
              <a:t>】</a:t>
            </a:r>
            <a:r>
              <a:rPr lang="ja-JP" altLang="en-US" b="1" u="sng" dirty="0" smtClean="0"/>
              <a:t>　</a:t>
            </a:r>
            <a:r>
              <a:rPr lang="ja-JP" altLang="ja-JP" b="1" u="sng" dirty="0" smtClean="0"/>
              <a:t>高濃度</a:t>
            </a:r>
            <a:r>
              <a:rPr lang="ja-JP" altLang="ja-JP" b="1" u="sng" dirty="0"/>
              <a:t>カリウム塩注射剤、高張塩化ナトリウム注射剤の病棟保管の</a:t>
            </a:r>
            <a:r>
              <a:rPr lang="ja-JP" altLang="ja-JP" b="1" u="sng" dirty="0" smtClean="0"/>
              <a:t>廃止</a:t>
            </a:r>
            <a:endParaRPr lang="ja-JP" altLang="en-US" dirty="0"/>
          </a:p>
        </p:txBody>
      </p:sp>
      <p:sp>
        <p:nvSpPr>
          <p:cNvPr id="4" name="正方形/長方形 3"/>
          <p:cNvSpPr/>
          <p:nvPr/>
        </p:nvSpPr>
        <p:spPr>
          <a:xfrm>
            <a:off x="224293" y="880012"/>
            <a:ext cx="3422732" cy="369332"/>
          </a:xfrm>
          <a:prstGeom prst="rect">
            <a:avLst/>
          </a:prstGeom>
        </p:spPr>
        <p:txBody>
          <a:bodyPr wrap="none">
            <a:spAutoFit/>
          </a:bodyPr>
          <a:lstStyle/>
          <a:p>
            <a:r>
              <a:rPr lang="ja-JP" altLang="ja-JP" dirty="0"/>
              <a:t>目標1.　危険薬の誤投与</a:t>
            </a:r>
            <a:r>
              <a:rPr lang="ja-JP" altLang="ja-JP" dirty="0" smtClean="0"/>
              <a:t>防止</a:t>
            </a:r>
            <a:r>
              <a:rPr lang="ja-JP" altLang="en-US" dirty="0" smtClean="0"/>
              <a:t>より</a:t>
            </a:r>
            <a:endParaRPr lang="ja-JP" altLang="ja-JP" dirty="0"/>
          </a:p>
        </p:txBody>
      </p:sp>
      <p:pic>
        <p:nvPicPr>
          <p:cNvPr id="2050" name="Picture 2" descr="共同行動マーク"/>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52"/>
          <a:stretch/>
        </p:blipFill>
        <p:spPr bwMode="auto">
          <a:xfrm>
            <a:off x="0" y="0"/>
            <a:ext cx="719690" cy="68621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624736" y="0"/>
            <a:ext cx="2682135" cy="338554"/>
          </a:xfrm>
          <a:prstGeom prst="rect">
            <a:avLst/>
          </a:prstGeom>
        </p:spPr>
        <p:txBody>
          <a:bodyPr wrap="square">
            <a:spAutoFit/>
          </a:bodyPr>
          <a:lstStyle/>
          <a:p>
            <a:r>
              <a:rPr lang="ja-JP" altLang="ja-JP" sz="1600" dirty="0"/>
              <a:t>医療安全全国共同行動　</a:t>
            </a:r>
          </a:p>
        </p:txBody>
      </p:sp>
      <p:sp>
        <p:nvSpPr>
          <p:cNvPr id="5" name="テキスト ボックス 4"/>
          <p:cNvSpPr txBox="1"/>
          <p:nvPr/>
        </p:nvSpPr>
        <p:spPr>
          <a:xfrm>
            <a:off x="5476840" y="0"/>
            <a:ext cx="1233031" cy="276999"/>
          </a:xfrm>
          <a:prstGeom prst="rect">
            <a:avLst/>
          </a:prstGeom>
          <a:noFill/>
        </p:spPr>
        <p:txBody>
          <a:bodyPr wrap="none" rtlCol="0">
            <a:spAutoFit/>
          </a:bodyPr>
          <a:lstStyle/>
          <a:p>
            <a:pPr algn="ctr"/>
            <a:r>
              <a:rPr kumimoji="1" lang="ja-JP" altLang="en-US" sz="1200" dirty="0" smtClean="0"/>
              <a:t>医療安全提言</a:t>
            </a:r>
            <a:r>
              <a:rPr kumimoji="1" lang="en-US" altLang="ja-JP" sz="1200" dirty="0" smtClean="0"/>
              <a:t>-1</a:t>
            </a:r>
          </a:p>
        </p:txBody>
      </p:sp>
      <p:sp>
        <p:nvSpPr>
          <p:cNvPr id="8" name="正方形/長方形 7"/>
          <p:cNvSpPr/>
          <p:nvPr/>
        </p:nvSpPr>
        <p:spPr>
          <a:xfrm>
            <a:off x="563671" y="1893999"/>
            <a:ext cx="5824603" cy="738664"/>
          </a:xfrm>
          <a:prstGeom prst="rect">
            <a:avLst/>
          </a:prstGeom>
          <a:ln>
            <a:solidFill>
              <a:schemeClr val="tx1"/>
            </a:solidFill>
          </a:ln>
        </p:spPr>
        <p:txBody>
          <a:bodyPr wrap="square">
            <a:spAutoFit/>
          </a:bodyPr>
          <a:lstStyle/>
          <a:p>
            <a:r>
              <a:rPr lang="ja-JP" altLang="ja-JP" sz="1400" dirty="0"/>
              <a:t>高濃度カリウム塩注射剤（塩化カリウム、アスパラギン酸カリウム、補正用リン酸二カリウム等）、高張塩化ナトリウム注射剤（</a:t>
            </a:r>
            <a:r>
              <a:rPr lang="en-US" altLang="ja-JP" sz="1400" dirty="0"/>
              <a:t>10</a:t>
            </a:r>
            <a:r>
              <a:rPr lang="ja-JP" altLang="ja-JP" sz="1400" dirty="0"/>
              <a:t>％塩化ナトリウム注等）は、原則として病棟で保管せず薬剤部で一元管理する</a:t>
            </a:r>
            <a:r>
              <a:rPr lang="ja-JP" altLang="ja-JP" sz="1400" dirty="0" smtClean="0"/>
              <a:t>。</a:t>
            </a:r>
            <a:endParaRPr lang="en-US" altLang="ja-JP" sz="1400" dirty="0"/>
          </a:p>
        </p:txBody>
      </p:sp>
      <p:sp>
        <p:nvSpPr>
          <p:cNvPr id="10" name="正方形/長方形 9"/>
          <p:cNvSpPr/>
          <p:nvPr/>
        </p:nvSpPr>
        <p:spPr>
          <a:xfrm>
            <a:off x="511478" y="3748259"/>
            <a:ext cx="5835043" cy="5201424"/>
          </a:xfrm>
          <a:prstGeom prst="rect">
            <a:avLst/>
          </a:prstGeom>
        </p:spPr>
        <p:txBody>
          <a:bodyPr wrap="square">
            <a:spAutoFit/>
          </a:bodyPr>
          <a:lstStyle/>
          <a:p>
            <a:pPr marL="285750" indent="-285750">
              <a:buFont typeface="Wingdings" panose="05000000000000000000" pitchFamily="2" charset="2"/>
              <a:buChar char="ü"/>
            </a:pPr>
            <a:r>
              <a:rPr lang="ja-JP" altLang="en-US" sz="1600" u="sng" dirty="0" smtClean="0">
                <a:solidFill>
                  <a:srgbClr val="FF0000"/>
                </a:solidFill>
                <a:latin typeface="HGP創英角ﾎﾟｯﾌﾟ体" panose="040B0A00000000000000" pitchFamily="50" charset="-128"/>
                <a:ea typeface="HGP創英角ﾎﾟｯﾌﾟ体" panose="040B0A00000000000000" pitchFamily="50" charset="-128"/>
              </a:rPr>
              <a:t>安全性に配慮した製品を採用する</a:t>
            </a:r>
            <a:endParaRPr lang="en-US" altLang="ja-JP" sz="1600" u="sng" dirty="0" smtClean="0">
              <a:solidFill>
                <a:srgbClr val="FF0000"/>
              </a:solidFill>
              <a:latin typeface="HGP創英角ﾎﾟｯﾌﾟ体" panose="040B0A00000000000000" pitchFamily="50" charset="-128"/>
              <a:ea typeface="HGP創英角ﾎﾟｯﾌﾟ体" panose="040B0A00000000000000" pitchFamily="50" charset="-128"/>
            </a:endParaRPr>
          </a:p>
          <a:p>
            <a:pPr lvl="1"/>
            <a:r>
              <a:rPr lang="ja-JP" altLang="en-US" sz="1400" b="1" dirty="0" smtClean="0">
                <a:latin typeface="+mj-ea"/>
                <a:ea typeface="+mj-ea"/>
              </a:rPr>
              <a:t>製剤ラベルの分かりやすいものを採用する。具体的には、名称と濃度、危険性・希釈の必要性の認知性の良さを評価する。（①</a:t>
            </a:r>
            <a:r>
              <a:rPr lang="en-US" altLang="ja-JP" sz="1400" b="1" dirty="0" smtClean="0">
                <a:latin typeface="+mj-ea"/>
                <a:ea typeface="+mj-ea"/>
              </a:rPr>
              <a:t>-</a:t>
            </a:r>
            <a:r>
              <a:rPr lang="ja-JP" altLang="en-US" sz="1400" b="1" dirty="0" smtClean="0">
                <a:latin typeface="+mj-ea"/>
                <a:ea typeface="+mj-ea"/>
              </a:rPr>
              <a:t>④を参照</a:t>
            </a:r>
            <a:r>
              <a:rPr lang="ja-JP" altLang="en-US" sz="1400" b="1" dirty="0">
                <a:latin typeface="+mj-ea"/>
                <a:ea typeface="+mj-ea"/>
              </a:rPr>
              <a:t>）。医薬品安全管理責任者やリスクマネージャーの方々は</a:t>
            </a:r>
            <a:r>
              <a:rPr lang="ja-JP" altLang="en-US" sz="1400" b="1" dirty="0" smtClean="0">
                <a:latin typeface="+mj-ea"/>
                <a:ea typeface="+mj-ea"/>
              </a:rPr>
              <a:t>、事故</a:t>
            </a:r>
            <a:r>
              <a:rPr lang="ja-JP" altLang="en-US" sz="1400" b="1" dirty="0">
                <a:latin typeface="+mj-ea"/>
                <a:ea typeface="+mj-ea"/>
              </a:rPr>
              <a:t>防止のために</a:t>
            </a:r>
            <a:r>
              <a:rPr lang="ja-JP" altLang="en-US" sz="1400" b="1" dirty="0" smtClean="0">
                <a:latin typeface="+mj-ea"/>
                <a:ea typeface="+mj-ea"/>
              </a:rPr>
              <a:t>、誤投与防止対策品へ</a:t>
            </a:r>
            <a:r>
              <a:rPr lang="ja-JP" altLang="en-US" sz="1400" b="1" dirty="0">
                <a:latin typeface="+mj-ea"/>
                <a:ea typeface="+mj-ea"/>
              </a:rPr>
              <a:t>の切り替えをご検討</a:t>
            </a:r>
            <a:r>
              <a:rPr lang="ja-JP" altLang="en-US" sz="1400" b="1" dirty="0" smtClean="0">
                <a:latin typeface="+mj-ea"/>
                <a:ea typeface="+mj-ea"/>
              </a:rPr>
              <a:t>下さい（特に　高濃度カリウム製剤については、アンプル製剤ではなく、プレフィルド・シリンジ製剤を推奨いたします）。</a:t>
            </a:r>
            <a:endParaRPr lang="en-US" altLang="ja-JP" sz="1400" b="1" dirty="0" smtClean="0">
              <a:latin typeface="+mj-ea"/>
              <a:ea typeface="+mj-ea"/>
            </a:endParaRPr>
          </a:p>
          <a:p>
            <a:pPr lvl="1"/>
            <a:endParaRPr lang="en-US" altLang="ja-JP" sz="1600" dirty="0" smtClean="0">
              <a:latin typeface="HGP創英角ﾎﾟｯﾌﾟ体" panose="040B0A00000000000000" pitchFamily="50" charset="-128"/>
              <a:ea typeface="HGP創英角ﾎﾟｯﾌﾟ体" panose="040B0A00000000000000" pitchFamily="50" charset="-128"/>
            </a:endParaRPr>
          </a:p>
          <a:p>
            <a:pPr marL="285750" indent="-285750">
              <a:buFont typeface="Wingdings" panose="05000000000000000000" pitchFamily="2" charset="2"/>
              <a:buChar char="ü"/>
            </a:pPr>
            <a:r>
              <a:rPr lang="ja-JP" altLang="en-US" sz="1600" dirty="0" smtClean="0">
                <a:solidFill>
                  <a:srgbClr val="FF0000"/>
                </a:solidFill>
                <a:latin typeface="HGP創英角ﾎﾟｯﾌﾟ体" panose="040B0A00000000000000" pitchFamily="50" charset="-128"/>
                <a:ea typeface="HGP創英角ﾎﾟｯﾌﾟ体" panose="040B0A00000000000000" pitchFamily="50" charset="-128"/>
              </a:rPr>
              <a:t>処方せんによる払い出しを徹底する</a:t>
            </a:r>
            <a:endParaRPr lang="en-US" altLang="ja-JP" sz="1600" dirty="0" smtClean="0">
              <a:solidFill>
                <a:srgbClr val="FF0000"/>
              </a:solidFill>
              <a:latin typeface="HGP創英角ﾎﾟｯﾌﾟ体" panose="040B0A00000000000000" pitchFamily="50" charset="-128"/>
              <a:ea typeface="HGP創英角ﾎﾟｯﾌﾟ体" panose="040B0A00000000000000" pitchFamily="50" charset="-128"/>
            </a:endParaRPr>
          </a:p>
          <a:p>
            <a:pPr lvl="1"/>
            <a:r>
              <a:rPr lang="ja-JP" altLang="ja-JP" sz="1400" b="1" dirty="0" smtClean="0">
                <a:latin typeface="+mj-ea"/>
                <a:ea typeface="+mj-ea"/>
              </a:rPr>
              <a:t>薬剤部から払い出しは、原則として処方箋によってのみ行</a:t>
            </a:r>
            <a:r>
              <a:rPr lang="ja-JP" altLang="en-US" sz="1400" b="1" dirty="0" smtClean="0">
                <a:latin typeface="+mj-ea"/>
                <a:ea typeface="+mj-ea"/>
              </a:rPr>
              <a:t>い、</a:t>
            </a:r>
            <a:r>
              <a:rPr lang="ja-JP" altLang="ja-JP" sz="1400" b="1" dirty="0">
                <a:latin typeface="+mj-ea"/>
                <a:ea typeface="+mj-ea"/>
              </a:rPr>
              <a:t>使用しなかった場合は、速やかに薬剤部</a:t>
            </a:r>
            <a:r>
              <a:rPr lang="ja-JP" altLang="ja-JP" sz="1400" b="1" dirty="0" smtClean="0">
                <a:latin typeface="+mj-ea"/>
                <a:ea typeface="+mj-ea"/>
              </a:rPr>
              <a:t>に</a:t>
            </a:r>
            <a:r>
              <a:rPr lang="ja-JP" altLang="en-US" sz="1400" b="1" dirty="0">
                <a:latin typeface="+mj-ea"/>
                <a:ea typeface="+mj-ea"/>
              </a:rPr>
              <a:t>返却</a:t>
            </a:r>
            <a:r>
              <a:rPr lang="ja-JP" altLang="ja-JP" sz="1400" b="1" dirty="0" smtClean="0">
                <a:latin typeface="+mj-ea"/>
                <a:ea typeface="+mj-ea"/>
              </a:rPr>
              <a:t>する。</a:t>
            </a:r>
            <a:endParaRPr lang="en-US" altLang="ja-JP" sz="1400" b="1" dirty="0" smtClean="0">
              <a:latin typeface="+mj-ea"/>
              <a:ea typeface="+mj-ea"/>
            </a:endParaRPr>
          </a:p>
          <a:p>
            <a:pPr lvl="1"/>
            <a:endParaRPr lang="en-US" altLang="ja-JP" sz="1400" dirty="0" smtClean="0">
              <a:latin typeface="HGP創英角ﾎﾟｯﾌﾟ体" panose="040B0A00000000000000" pitchFamily="50" charset="-128"/>
              <a:ea typeface="HGP創英角ﾎﾟｯﾌﾟ体" panose="040B0A00000000000000" pitchFamily="50" charset="-128"/>
            </a:endParaRPr>
          </a:p>
          <a:p>
            <a:pPr marL="285750" indent="-285750">
              <a:buFont typeface="Wingdings" panose="05000000000000000000" pitchFamily="2" charset="2"/>
              <a:buChar char="ü"/>
            </a:pPr>
            <a:r>
              <a:rPr lang="ja-JP" altLang="en-US" sz="1600" dirty="0" smtClean="0">
                <a:solidFill>
                  <a:srgbClr val="FF0000"/>
                </a:solidFill>
                <a:latin typeface="HGP創英角ﾎﾟｯﾌﾟ体" panose="040B0A00000000000000" pitchFamily="50" charset="-128"/>
                <a:ea typeface="HGP創英角ﾎﾟｯﾌﾟ体" panose="040B0A00000000000000" pitchFamily="50" charset="-128"/>
              </a:rPr>
              <a:t>リマインダーを活用する。</a:t>
            </a:r>
            <a:endParaRPr lang="en-US" altLang="ja-JP" sz="1600" dirty="0" smtClean="0">
              <a:solidFill>
                <a:srgbClr val="FF0000"/>
              </a:solidFill>
              <a:latin typeface="HGP創英角ﾎﾟｯﾌﾟ体" panose="040B0A00000000000000" pitchFamily="50" charset="-128"/>
              <a:ea typeface="HGP創英角ﾎﾟｯﾌﾟ体" panose="040B0A00000000000000" pitchFamily="50" charset="-128"/>
            </a:endParaRPr>
          </a:p>
          <a:p>
            <a:pPr lvl="1"/>
            <a:r>
              <a:rPr lang="ja-JP" altLang="en-US" sz="1400" b="1" dirty="0" smtClean="0">
                <a:latin typeface="+mj-ea"/>
                <a:ea typeface="+mj-ea"/>
              </a:rPr>
              <a:t>薬剤部から払い出すときは、</a:t>
            </a:r>
            <a:r>
              <a:rPr lang="ja-JP" altLang="ja-JP" sz="1400" b="1" dirty="0" smtClean="0">
                <a:latin typeface="+mj-ea"/>
                <a:ea typeface="+mj-ea"/>
              </a:rPr>
              <a:t>｢</a:t>
            </a:r>
            <a:r>
              <a:rPr lang="ja-JP" altLang="ja-JP" sz="1400" b="1" dirty="0">
                <a:latin typeface="+mj-ea"/>
                <a:ea typeface="+mj-ea"/>
              </a:rPr>
              <a:t>ワンショット静注禁止、必ず希釈｣等の警告の記載されたカード</a:t>
            </a:r>
            <a:r>
              <a:rPr lang="ja-JP" altLang="ja-JP" sz="1400" b="1" dirty="0" smtClean="0">
                <a:latin typeface="+mj-ea"/>
                <a:ea typeface="+mj-ea"/>
              </a:rPr>
              <a:t>あるいはそれ</a:t>
            </a:r>
            <a:r>
              <a:rPr lang="ja-JP" altLang="ja-JP" sz="1400" b="1" dirty="0">
                <a:latin typeface="+mj-ea"/>
                <a:ea typeface="+mj-ea"/>
              </a:rPr>
              <a:t>に順じた</a:t>
            </a:r>
            <a:r>
              <a:rPr lang="ja-JP" altLang="ja-JP" sz="1400" b="1" dirty="0" smtClean="0">
                <a:latin typeface="+mj-ea"/>
                <a:ea typeface="+mj-ea"/>
              </a:rPr>
              <a:t>説明書</a:t>
            </a:r>
            <a:r>
              <a:rPr lang="ja-JP" altLang="en-US" sz="1400" b="1" dirty="0" smtClean="0">
                <a:latin typeface="+mj-ea"/>
                <a:ea typeface="+mj-ea"/>
              </a:rPr>
              <a:t>をつけて、薬剤部から</a:t>
            </a:r>
            <a:r>
              <a:rPr lang="ja-JP" altLang="en-US" sz="1400" b="1" dirty="0">
                <a:latin typeface="+mj-ea"/>
                <a:ea typeface="+mj-ea"/>
              </a:rPr>
              <a:t>払い出す（医療</a:t>
            </a:r>
            <a:r>
              <a:rPr lang="ja-JP" altLang="en-US" sz="1400" b="1" dirty="0" smtClean="0">
                <a:latin typeface="+mj-ea"/>
                <a:ea typeface="+mj-ea"/>
              </a:rPr>
              <a:t>安全</a:t>
            </a:r>
            <a:r>
              <a:rPr lang="ja-JP" altLang="en-US" sz="1400" b="1" dirty="0" smtClean="0"/>
              <a:t>提言</a:t>
            </a:r>
            <a:r>
              <a:rPr lang="en-US" altLang="ja-JP" sz="1400" b="1" dirty="0" smtClean="0"/>
              <a:t>-</a:t>
            </a:r>
            <a:r>
              <a:rPr lang="en-US" altLang="ja-JP" sz="1400" b="1" dirty="0" smtClean="0">
                <a:latin typeface="+mj-ea"/>
                <a:ea typeface="+mj-ea"/>
              </a:rPr>
              <a:t>6</a:t>
            </a:r>
            <a:r>
              <a:rPr lang="ja-JP" altLang="en-US" sz="1400" b="1" dirty="0">
                <a:latin typeface="+mj-ea"/>
                <a:ea typeface="+mj-ea"/>
              </a:rPr>
              <a:t>を参照）。</a:t>
            </a:r>
            <a:r>
              <a:rPr lang="ja-JP" altLang="en-US" sz="1400" b="1" dirty="0" smtClean="0">
                <a:latin typeface="+mj-ea"/>
                <a:ea typeface="+mj-ea"/>
              </a:rPr>
              <a:t>　</a:t>
            </a:r>
            <a:endParaRPr lang="en-US" altLang="ja-JP" sz="1400" b="1" dirty="0">
              <a:latin typeface="+mj-ea"/>
              <a:ea typeface="+mj-ea"/>
            </a:endParaRPr>
          </a:p>
          <a:p>
            <a:pPr lvl="1"/>
            <a:endParaRPr lang="en-US" altLang="ja-JP" sz="1400" dirty="0" smtClean="0">
              <a:latin typeface="HGP創英角ﾎﾟｯﾌﾟ体" panose="040B0A00000000000000" pitchFamily="50" charset="-128"/>
              <a:ea typeface="HGP創英角ﾎﾟｯﾌﾟ体" panose="040B0A00000000000000" pitchFamily="50" charset="-128"/>
            </a:endParaRPr>
          </a:p>
          <a:p>
            <a:pPr marL="285750" indent="-285750">
              <a:buFont typeface="Wingdings" panose="05000000000000000000" pitchFamily="2" charset="2"/>
              <a:buChar char="ü"/>
            </a:pPr>
            <a:r>
              <a:rPr lang="ja-JP" altLang="ja-JP" sz="1600" dirty="0" smtClean="0">
                <a:solidFill>
                  <a:srgbClr val="FF0000"/>
                </a:solidFill>
                <a:latin typeface="HGP創英角ﾎﾟｯﾌﾟ体" panose="040B0A00000000000000" pitchFamily="50" charset="-128"/>
                <a:ea typeface="HGP創英角ﾎﾟｯﾌﾟ体" panose="040B0A00000000000000" pitchFamily="50" charset="-128"/>
              </a:rPr>
              <a:t>ルール</a:t>
            </a: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は</a:t>
            </a:r>
            <a:r>
              <a:rPr lang="ja-JP" altLang="ja-JP" sz="1600" dirty="0">
                <a:solidFill>
                  <a:srgbClr val="FF0000"/>
                </a:solidFill>
                <a:latin typeface="HGP創英角ﾎﾟｯﾌﾟ体" panose="040B0A00000000000000" pitchFamily="50" charset="-128"/>
                <a:ea typeface="HGP創英角ﾎﾟｯﾌﾟ体" panose="040B0A00000000000000" pitchFamily="50" charset="-128"/>
              </a:rPr>
              <a:t>明文化する</a:t>
            </a:r>
            <a:r>
              <a:rPr lang="ja-JP" altLang="ja-JP" sz="1600" dirty="0" smtClean="0">
                <a:solidFill>
                  <a:srgbClr val="FF0000"/>
                </a:solidFill>
                <a:latin typeface="HGP創英角ﾎﾟｯﾌﾟ体" panose="040B0A00000000000000" pitchFamily="50" charset="-128"/>
                <a:ea typeface="HGP創英角ﾎﾟｯﾌﾟ体" panose="040B0A00000000000000" pitchFamily="50" charset="-128"/>
              </a:rPr>
              <a:t>。</a:t>
            </a:r>
          </a:p>
          <a:p>
            <a:pPr lvl="1"/>
            <a:r>
              <a:rPr lang="ja-JP" altLang="en-US" sz="1400" b="1" dirty="0" smtClean="0">
                <a:latin typeface="+mj-ea"/>
                <a:ea typeface="+mj-ea"/>
              </a:rPr>
              <a:t>ルールを明文化し、院内隅々にこれを周知する。また、</a:t>
            </a:r>
            <a:r>
              <a:rPr lang="ja-JP" altLang="ja-JP" sz="1400" b="1" dirty="0" smtClean="0">
                <a:latin typeface="+mj-ea"/>
                <a:ea typeface="+mj-ea"/>
              </a:rPr>
              <a:t>手術部、救急部、集中治療部等、現場に保管せざるを得ない部署については、その旨のこと</a:t>
            </a:r>
            <a:r>
              <a:rPr lang="ja-JP" altLang="en-US" sz="1400" b="1" dirty="0" smtClean="0">
                <a:latin typeface="+mj-ea"/>
                <a:ea typeface="+mj-ea"/>
              </a:rPr>
              <a:t>を</a:t>
            </a:r>
            <a:r>
              <a:rPr lang="ja-JP" altLang="ja-JP" sz="1400" b="1" dirty="0" smtClean="0">
                <a:latin typeface="+mj-ea"/>
                <a:ea typeface="+mj-ea"/>
              </a:rPr>
              <a:t>理由も添えて明文化</a:t>
            </a:r>
            <a:r>
              <a:rPr lang="ja-JP" altLang="en-US" sz="1400" b="1" dirty="0" smtClean="0">
                <a:latin typeface="+mj-ea"/>
                <a:ea typeface="+mj-ea"/>
              </a:rPr>
              <a:t>しておく（高濃度カリウム製剤については、集中治療部、救急部での事故報告もありますので、極力保管を避けることを推奨いたします）。</a:t>
            </a:r>
            <a:endParaRPr lang="ja-JP" altLang="ja-JP" sz="1400" b="1" dirty="0">
              <a:latin typeface="+mj-ea"/>
              <a:ea typeface="+mj-ea"/>
            </a:endParaRPr>
          </a:p>
        </p:txBody>
      </p:sp>
      <p:sp>
        <p:nvSpPr>
          <p:cNvPr id="9" name="正方形/長方形 8"/>
          <p:cNvSpPr/>
          <p:nvPr/>
        </p:nvSpPr>
        <p:spPr>
          <a:xfrm>
            <a:off x="129715" y="3258954"/>
            <a:ext cx="1252266" cy="400110"/>
          </a:xfrm>
          <a:prstGeom prst="rect">
            <a:avLst/>
          </a:prstGeom>
        </p:spPr>
        <p:txBody>
          <a:bodyPr wrap="none">
            <a:spAutoFit/>
          </a:bodyPr>
          <a:lstStyle/>
          <a:p>
            <a:r>
              <a:rPr lang="en-US" altLang="ja-JP" sz="2000" dirty="0" smtClean="0">
                <a:solidFill>
                  <a:srgbClr val="FF0000"/>
                </a:solidFill>
                <a:latin typeface="HGP創英角ﾎﾟｯﾌﾟ体" panose="040B0A00000000000000" pitchFamily="50" charset="-128"/>
                <a:ea typeface="HGP創英角ﾎﾟｯﾌﾟ体" panose="040B0A00000000000000" pitchFamily="50" charset="-128"/>
              </a:rPr>
              <a:t>Point</a:t>
            </a:r>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　！</a:t>
            </a:r>
            <a:endParaRPr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2" name="正方形/長方形 11"/>
          <p:cNvSpPr/>
          <p:nvPr/>
        </p:nvSpPr>
        <p:spPr>
          <a:xfrm>
            <a:off x="545407" y="2743299"/>
            <a:ext cx="5824603" cy="307777"/>
          </a:xfrm>
          <a:prstGeom prst="rect">
            <a:avLst/>
          </a:prstGeom>
          <a:ln>
            <a:solidFill>
              <a:schemeClr val="tx1"/>
            </a:solidFill>
          </a:ln>
        </p:spPr>
        <p:txBody>
          <a:bodyPr wrap="square">
            <a:spAutoFit/>
          </a:bodyPr>
          <a:lstStyle/>
          <a:p>
            <a:r>
              <a:rPr lang="en-US" altLang="ja-JP" sz="1400" dirty="0" smtClean="0"/>
              <a:t>【</a:t>
            </a:r>
            <a:r>
              <a:rPr lang="ja-JP" altLang="en-US" sz="1400" dirty="0" smtClean="0"/>
              <a:t>目的</a:t>
            </a:r>
            <a:r>
              <a:rPr lang="en-US" altLang="ja-JP" sz="1400" dirty="0" smtClean="0"/>
              <a:t>】</a:t>
            </a:r>
            <a:r>
              <a:rPr lang="ja-JP" altLang="en-US" sz="1400" dirty="0" smtClean="0"/>
              <a:t>　上記危険薬の誤使用による重大事故を防止する。</a:t>
            </a:r>
            <a:endParaRPr lang="en-US" altLang="ja-JP" sz="1400" dirty="0"/>
          </a:p>
        </p:txBody>
      </p:sp>
      <p:sp>
        <p:nvSpPr>
          <p:cNvPr id="7" name="正方形/長方形 6"/>
          <p:cNvSpPr/>
          <p:nvPr/>
        </p:nvSpPr>
        <p:spPr>
          <a:xfrm>
            <a:off x="152227" y="880012"/>
            <a:ext cx="6508591" cy="23504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923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06700" y="711200"/>
            <a:ext cx="1322798" cy="276999"/>
          </a:xfrm>
          <a:prstGeom prst="rect">
            <a:avLst/>
          </a:prstGeom>
          <a:noFill/>
        </p:spPr>
        <p:txBody>
          <a:bodyPr wrap="none" rtlCol="0">
            <a:spAutoFit/>
          </a:bodyPr>
          <a:lstStyle/>
          <a:p>
            <a:r>
              <a:rPr kumimoji="1" lang="ja-JP" altLang="en-US" sz="1200" dirty="0" smtClean="0">
                <a:latin typeface="+mj-ea"/>
                <a:ea typeface="+mj-ea"/>
              </a:rPr>
              <a:t>アンプル入り製剤</a:t>
            </a:r>
            <a:endParaRPr kumimoji="1" lang="ja-JP" altLang="en-US" sz="1200" dirty="0">
              <a:latin typeface="+mj-ea"/>
              <a:ea typeface="+mj-ea"/>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295515" y="747269"/>
            <a:ext cx="728782" cy="239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079069" y="944238"/>
            <a:ext cx="1810111" cy="600164"/>
          </a:xfrm>
          <a:prstGeom prst="rect">
            <a:avLst/>
          </a:prstGeom>
          <a:noFill/>
        </p:spPr>
        <p:txBody>
          <a:bodyPr wrap="none" rtlCol="0">
            <a:spAutoFit/>
          </a:bodyPr>
          <a:lstStyle/>
          <a:p>
            <a:r>
              <a:rPr lang="zh-TW" altLang="en-US" sz="1100" dirty="0">
                <a:latin typeface="+mj-ea"/>
                <a:ea typeface="+mj-ea"/>
              </a:rPr>
              <a:t>ＫＣＬ補正</a:t>
            </a:r>
            <a:r>
              <a:rPr lang="zh-TW" altLang="en-US" sz="1100" dirty="0" smtClean="0">
                <a:latin typeface="+mj-ea"/>
                <a:ea typeface="+mj-ea"/>
              </a:rPr>
              <a:t>液 </a:t>
            </a:r>
            <a:r>
              <a:rPr lang="en-US" altLang="zh-TW" sz="1100" dirty="0" smtClean="0">
                <a:latin typeface="+mj-ea"/>
                <a:ea typeface="+mj-ea"/>
              </a:rPr>
              <a:t>1 mEq/mL</a:t>
            </a:r>
          </a:p>
          <a:p>
            <a:r>
              <a:rPr lang="ja-JP" altLang="en-US" sz="1100" dirty="0" smtClean="0">
                <a:latin typeface="+mj-ea"/>
                <a:ea typeface="+mj-ea"/>
              </a:rPr>
              <a:t>（</a:t>
            </a:r>
            <a:r>
              <a:rPr lang="en-US" altLang="ja-JP" sz="1100" dirty="0" smtClean="0">
                <a:latin typeface="+mj-ea"/>
                <a:ea typeface="+mj-ea"/>
              </a:rPr>
              <a:t>20 mL </a:t>
            </a:r>
            <a:r>
              <a:rPr lang="ja-JP" altLang="en-US" sz="1100" dirty="0" smtClean="0">
                <a:latin typeface="+mj-ea"/>
                <a:ea typeface="+mj-ea"/>
              </a:rPr>
              <a:t>＝</a:t>
            </a:r>
            <a:r>
              <a:rPr lang="en-US" altLang="ja-JP" sz="1100" dirty="0" smtClean="0">
                <a:latin typeface="+mj-ea"/>
                <a:ea typeface="+mj-ea"/>
              </a:rPr>
              <a:t> </a:t>
            </a:r>
            <a:r>
              <a:rPr lang="en-US" altLang="ja-JP" sz="1100" dirty="0">
                <a:latin typeface="+mj-ea"/>
                <a:ea typeface="+mj-ea"/>
              </a:rPr>
              <a:t>K</a:t>
            </a:r>
            <a:r>
              <a:rPr lang="ja-JP" altLang="en-US" sz="1100" baseline="30000" dirty="0">
                <a:latin typeface="+mj-ea"/>
                <a:ea typeface="+mj-ea"/>
              </a:rPr>
              <a:t>＋</a:t>
            </a:r>
            <a:r>
              <a:rPr lang="ja-JP" altLang="en-US" sz="1100" dirty="0">
                <a:latin typeface="+mj-ea"/>
                <a:ea typeface="+mj-ea"/>
              </a:rPr>
              <a:t>： </a:t>
            </a:r>
            <a:r>
              <a:rPr lang="en-US" altLang="ja-JP" sz="1100" dirty="0" smtClean="0">
                <a:latin typeface="+mj-ea"/>
                <a:ea typeface="+mj-ea"/>
              </a:rPr>
              <a:t>20 mEq/A</a:t>
            </a:r>
            <a:r>
              <a:rPr lang="ja-JP" altLang="en-US" sz="1100" dirty="0" smtClean="0">
                <a:latin typeface="+mj-ea"/>
                <a:ea typeface="+mj-ea"/>
              </a:rPr>
              <a:t>）</a:t>
            </a:r>
            <a:endParaRPr lang="en-US" altLang="ja-JP" sz="1100" dirty="0">
              <a:latin typeface="+mj-ea"/>
              <a:ea typeface="+mj-ea"/>
            </a:endParaRPr>
          </a:p>
          <a:p>
            <a:r>
              <a:rPr lang="ja-JP" altLang="en-US" sz="1100" dirty="0">
                <a:latin typeface="ＭＳ Ｐゴシック" panose="020B0600070205080204" pitchFamily="50" charset="-128"/>
                <a:ea typeface="ＭＳ Ｐゴシック" panose="020B0600070205080204" pitchFamily="50" charset="-128"/>
              </a:rPr>
              <a:t>（株）大塚製薬</a:t>
            </a:r>
            <a:r>
              <a:rPr lang="ja-JP" altLang="en-US" sz="1100" dirty="0" smtClean="0">
                <a:latin typeface="ＭＳ Ｐゴシック" panose="020B0600070205080204" pitchFamily="50" charset="-128"/>
                <a:ea typeface="ＭＳ Ｐゴシック" panose="020B0600070205080204" pitchFamily="50" charset="-128"/>
              </a:rPr>
              <a:t>工場</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flipV="1">
            <a:off x="4579298" y="329922"/>
            <a:ext cx="686429" cy="317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354019" y="959390"/>
            <a:ext cx="2699778" cy="600164"/>
          </a:xfrm>
          <a:prstGeom prst="rect">
            <a:avLst/>
          </a:prstGeom>
        </p:spPr>
        <p:txBody>
          <a:bodyPr wrap="none">
            <a:spAutoFit/>
          </a:bodyPr>
          <a:lstStyle/>
          <a:p>
            <a:r>
              <a:rPr lang="en-US" altLang="ja-JP" sz="1100" dirty="0" smtClean="0">
                <a:latin typeface="+mj-ea"/>
                <a:ea typeface="+mj-ea"/>
              </a:rPr>
              <a:t>K. C. L. </a:t>
            </a:r>
            <a:r>
              <a:rPr lang="zh-CN" altLang="en-US" sz="1100" dirty="0" smtClean="0">
                <a:latin typeface="+mj-ea"/>
                <a:ea typeface="+mj-ea"/>
              </a:rPr>
              <a:t>点滴液</a:t>
            </a:r>
            <a:r>
              <a:rPr lang="en-US" altLang="ja-JP" sz="1100" dirty="0" smtClean="0">
                <a:latin typeface="+mj-ea"/>
                <a:ea typeface="+mj-ea"/>
              </a:rPr>
              <a:t>15</a:t>
            </a:r>
            <a:r>
              <a:rPr lang="zh-CN" altLang="en-US" sz="1100" dirty="0" smtClean="0">
                <a:latin typeface="+mj-ea"/>
                <a:ea typeface="+mj-ea"/>
              </a:rPr>
              <a:t>％</a:t>
            </a:r>
            <a:r>
              <a:rPr lang="ja-JP" altLang="en-US" sz="1100" dirty="0">
                <a:latin typeface="+mj-ea"/>
                <a:ea typeface="+mj-ea"/>
              </a:rPr>
              <a:t>　</a:t>
            </a:r>
            <a:r>
              <a:rPr lang="ja-JP" altLang="en-US" sz="1100" dirty="0" smtClean="0">
                <a:latin typeface="+mj-ea"/>
                <a:ea typeface="+mj-ea"/>
              </a:rPr>
              <a:t>（</a:t>
            </a:r>
            <a:r>
              <a:rPr lang="en-US" altLang="ja-JP" sz="1100" dirty="0">
                <a:latin typeface="+mj-ea"/>
                <a:ea typeface="+mj-ea"/>
              </a:rPr>
              <a:t>15</a:t>
            </a:r>
            <a:r>
              <a:rPr lang="ja-JP" altLang="en-US" sz="1100" dirty="0" err="1" smtClean="0">
                <a:latin typeface="+mj-ea"/>
                <a:ea typeface="+mj-ea"/>
              </a:rPr>
              <a:t>ｗ</a:t>
            </a:r>
            <a:r>
              <a:rPr lang="en-US" altLang="ja-JP" sz="1100" dirty="0" smtClean="0">
                <a:latin typeface="+mj-ea"/>
                <a:ea typeface="+mj-ea"/>
              </a:rPr>
              <a:t>/</a:t>
            </a:r>
            <a:r>
              <a:rPr lang="ja-JP" altLang="en-US" sz="1100" dirty="0" err="1" smtClean="0">
                <a:latin typeface="+mj-ea"/>
                <a:ea typeface="+mj-ea"/>
              </a:rPr>
              <a:t>ｖ</a:t>
            </a:r>
            <a:r>
              <a:rPr lang="ja-JP" altLang="en-US" sz="1100" dirty="0">
                <a:latin typeface="+mj-ea"/>
                <a:ea typeface="+mj-ea"/>
              </a:rPr>
              <a:t>％</a:t>
            </a:r>
            <a:r>
              <a:rPr lang="ja-JP" altLang="en-US" sz="1100" dirty="0" smtClean="0">
                <a:latin typeface="+mj-ea"/>
                <a:ea typeface="+mj-ea"/>
              </a:rPr>
              <a:t>、</a:t>
            </a:r>
            <a:r>
              <a:rPr lang="en-US" altLang="ja-JP" sz="1100" dirty="0" smtClean="0">
                <a:latin typeface="+mj-ea"/>
                <a:ea typeface="+mj-ea"/>
              </a:rPr>
              <a:t>2</a:t>
            </a:r>
            <a:r>
              <a:rPr lang="ja-JP" altLang="en-US" sz="1100" dirty="0" smtClean="0">
                <a:latin typeface="+mj-ea"/>
                <a:ea typeface="+mj-ea"/>
              </a:rPr>
              <a:t>モル</a:t>
            </a:r>
            <a:r>
              <a:rPr lang="ja-JP" altLang="en-US" sz="1100" dirty="0">
                <a:latin typeface="+mj-ea"/>
                <a:ea typeface="+mj-ea"/>
              </a:rPr>
              <a:t>液）</a:t>
            </a:r>
            <a:endParaRPr lang="en-US" altLang="zh-CN" sz="1100" dirty="0">
              <a:latin typeface="+mj-ea"/>
              <a:ea typeface="+mj-ea"/>
            </a:endParaRPr>
          </a:p>
          <a:p>
            <a:r>
              <a:rPr lang="ja-JP" altLang="en-US" sz="1100" dirty="0" smtClean="0">
                <a:latin typeface="+mj-ea"/>
                <a:ea typeface="+mj-ea"/>
              </a:rPr>
              <a:t>（</a:t>
            </a:r>
            <a:r>
              <a:rPr lang="en-US" altLang="ja-JP" sz="1100" dirty="0" smtClean="0">
                <a:solidFill>
                  <a:srgbClr val="FF0000"/>
                </a:solidFill>
                <a:latin typeface="+mj-ea"/>
                <a:ea typeface="+mj-ea"/>
              </a:rPr>
              <a:t>20</a:t>
            </a:r>
            <a:r>
              <a:rPr lang="ja-JP" altLang="en-US" sz="1100" dirty="0" err="1" smtClean="0">
                <a:solidFill>
                  <a:srgbClr val="FF0000"/>
                </a:solidFill>
                <a:latin typeface="+mj-ea"/>
                <a:ea typeface="+mj-ea"/>
              </a:rPr>
              <a:t>ｍ</a:t>
            </a:r>
            <a:r>
              <a:rPr lang="en-US" altLang="ja-JP" sz="1100" dirty="0" smtClean="0">
                <a:solidFill>
                  <a:srgbClr val="FF0000"/>
                </a:solidFill>
                <a:latin typeface="+mj-ea"/>
                <a:ea typeface="+mj-ea"/>
              </a:rPr>
              <a:t>L</a:t>
            </a:r>
            <a:r>
              <a:rPr lang="ja-JP" altLang="en-US" sz="1100" dirty="0" smtClean="0">
                <a:solidFill>
                  <a:srgbClr val="FF0000"/>
                </a:solidFill>
                <a:latin typeface="+mj-ea"/>
                <a:ea typeface="+mj-ea"/>
              </a:rPr>
              <a:t>＝</a:t>
            </a:r>
            <a:r>
              <a:rPr lang="en-US" altLang="ja-JP" sz="1100" dirty="0">
                <a:solidFill>
                  <a:srgbClr val="FF0000"/>
                </a:solidFill>
                <a:latin typeface="+mj-ea"/>
                <a:ea typeface="+mj-ea"/>
              </a:rPr>
              <a:t> K</a:t>
            </a:r>
            <a:r>
              <a:rPr lang="ja-JP" altLang="en-US" sz="1100" baseline="30000" dirty="0">
                <a:solidFill>
                  <a:srgbClr val="FF0000"/>
                </a:solidFill>
                <a:latin typeface="+mj-ea"/>
                <a:ea typeface="+mj-ea"/>
              </a:rPr>
              <a:t>＋</a:t>
            </a:r>
            <a:r>
              <a:rPr lang="ja-JP" altLang="en-US" sz="1100" dirty="0">
                <a:solidFill>
                  <a:srgbClr val="FF0000"/>
                </a:solidFill>
                <a:latin typeface="+mj-ea"/>
                <a:ea typeface="+mj-ea"/>
              </a:rPr>
              <a:t>： </a:t>
            </a:r>
            <a:r>
              <a:rPr lang="en-US" altLang="ja-JP" sz="1100" dirty="0" smtClean="0">
                <a:solidFill>
                  <a:srgbClr val="FF0000"/>
                </a:solidFill>
                <a:latin typeface="+mj-ea"/>
                <a:ea typeface="+mj-ea"/>
              </a:rPr>
              <a:t>40 </a:t>
            </a:r>
            <a:r>
              <a:rPr lang="en-US" altLang="ja-JP" sz="1100" dirty="0" err="1" smtClean="0">
                <a:solidFill>
                  <a:srgbClr val="FF0000"/>
                </a:solidFill>
                <a:latin typeface="+mj-ea"/>
                <a:ea typeface="+mj-ea"/>
              </a:rPr>
              <a:t>mEq</a:t>
            </a:r>
            <a:r>
              <a:rPr lang="en-US" altLang="ja-JP" sz="1100" dirty="0" smtClean="0">
                <a:solidFill>
                  <a:srgbClr val="FF0000"/>
                </a:solidFill>
                <a:latin typeface="+mj-ea"/>
                <a:ea typeface="+mj-ea"/>
              </a:rPr>
              <a:t>/A</a:t>
            </a:r>
            <a:r>
              <a:rPr lang="ja-JP" altLang="en-US" sz="1100" dirty="0" smtClean="0">
                <a:latin typeface="+mj-ea"/>
                <a:ea typeface="+mj-ea"/>
              </a:rPr>
              <a:t>）</a:t>
            </a:r>
            <a:endParaRPr lang="en-US" altLang="ja-JP" sz="1100" dirty="0" smtClean="0">
              <a:latin typeface="+mj-ea"/>
              <a:ea typeface="+mj-ea"/>
            </a:endParaRPr>
          </a:p>
          <a:p>
            <a:r>
              <a:rPr lang="ja-JP" altLang="en-US" sz="1100" dirty="0">
                <a:latin typeface="ＭＳ Ｐゴシック" panose="020B0600070205080204" pitchFamily="50" charset="-128"/>
                <a:ea typeface="ＭＳ Ｐゴシック" panose="020B0600070205080204" pitchFamily="50" charset="-128"/>
              </a:rPr>
              <a:t>丸石製薬（株</a:t>
            </a:r>
            <a:r>
              <a:rPr lang="ja-JP" altLang="en-US" sz="1100" dirty="0" smtClean="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294158" y="2085600"/>
            <a:ext cx="1462319" cy="410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4939638" y="2884347"/>
            <a:ext cx="1677062" cy="600164"/>
          </a:xfrm>
          <a:prstGeom prst="rect">
            <a:avLst/>
          </a:prstGeom>
        </p:spPr>
        <p:txBody>
          <a:bodyPr wrap="none">
            <a:spAutoFit/>
          </a:bodyPr>
          <a:lstStyle/>
          <a:p>
            <a:r>
              <a:rPr lang="ja-JP" altLang="en-US" sz="1100" dirty="0">
                <a:latin typeface="+mj-ea"/>
                <a:ea typeface="+mj-ea"/>
              </a:rPr>
              <a:t>ＫＣＬ補正液</a:t>
            </a:r>
            <a:r>
              <a:rPr lang="ja-JP" altLang="en-US" sz="1100" dirty="0" smtClean="0">
                <a:latin typeface="+mj-ea"/>
                <a:ea typeface="+mj-ea"/>
              </a:rPr>
              <a:t>キット</a:t>
            </a:r>
            <a:r>
              <a:rPr lang="en-US" altLang="ja-JP" sz="1100" dirty="0" smtClean="0">
                <a:latin typeface="+mj-ea"/>
                <a:ea typeface="+mj-ea"/>
              </a:rPr>
              <a:t>20 mEq</a:t>
            </a:r>
          </a:p>
          <a:p>
            <a:r>
              <a:rPr lang="ja-JP" altLang="en-US" sz="1100" dirty="0" smtClean="0">
                <a:latin typeface="+mj-ea"/>
                <a:ea typeface="+mj-ea"/>
              </a:rPr>
              <a:t>（</a:t>
            </a:r>
            <a:r>
              <a:rPr lang="en-US" altLang="ja-JP" sz="1100" dirty="0" smtClean="0">
                <a:latin typeface="+mj-ea"/>
                <a:ea typeface="+mj-ea"/>
              </a:rPr>
              <a:t>50 mL</a:t>
            </a:r>
            <a:r>
              <a:rPr lang="ja-JP" altLang="en-US" sz="1100" dirty="0" smtClean="0">
                <a:latin typeface="+mj-ea"/>
                <a:ea typeface="+mj-ea"/>
              </a:rPr>
              <a:t>＝</a:t>
            </a:r>
            <a:r>
              <a:rPr lang="en-US" altLang="ja-JP" sz="1100" dirty="0">
                <a:latin typeface="+mj-ea"/>
                <a:ea typeface="+mj-ea"/>
              </a:rPr>
              <a:t> K</a:t>
            </a:r>
            <a:r>
              <a:rPr lang="ja-JP" altLang="en-US" sz="1100" baseline="30000" dirty="0">
                <a:latin typeface="+mj-ea"/>
                <a:ea typeface="+mj-ea"/>
              </a:rPr>
              <a:t>＋</a:t>
            </a:r>
            <a:r>
              <a:rPr lang="ja-JP" altLang="en-US" sz="1100" dirty="0">
                <a:latin typeface="+mj-ea"/>
                <a:ea typeface="+mj-ea"/>
              </a:rPr>
              <a:t>： </a:t>
            </a:r>
            <a:r>
              <a:rPr lang="en-US" altLang="ja-JP" sz="1100" dirty="0" smtClean="0">
                <a:latin typeface="+mj-ea"/>
                <a:ea typeface="+mj-ea"/>
              </a:rPr>
              <a:t>20 </a:t>
            </a:r>
            <a:r>
              <a:rPr lang="en-US" altLang="ja-JP" sz="1100" dirty="0" err="1" smtClean="0">
                <a:latin typeface="+mj-ea"/>
                <a:ea typeface="+mj-ea"/>
              </a:rPr>
              <a:t>mEq</a:t>
            </a:r>
            <a:r>
              <a:rPr lang="ja-JP" altLang="en-US" sz="1100" dirty="0" smtClean="0">
                <a:latin typeface="+mj-ea"/>
                <a:ea typeface="+mj-ea"/>
              </a:rPr>
              <a:t>）</a:t>
            </a:r>
            <a:endParaRPr lang="en-US" altLang="ja-JP" sz="1100" dirty="0" smtClean="0">
              <a:latin typeface="+mj-ea"/>
              <a:ea typeface="+mj-ea"/>
            </a:endParaRPr>
          </a:p>
          <a:p>
            <a:r>
              <a:rPr lang="ja-JP" altLang="en-US" sz="1100" dirty="0">
                <a:latin typeface="ＭＳ Ｐゴシック" panose="020B0600070205080204" pitchFamily="50" charset="-128"/>
                <a:ea typeface="ＭＳ Ｐゴシック" panose="020B0600070205080204" pitchFamily="50" charset="-128"/>
              </a:rPr>
              <a:t>（株）大塚製薬</a:t>
            </a:r>
            <a:r>
              <a:rPr lang="ja-JP" altLang="en-US" sz="1100" dirty="0" smtClean="0">
                <a:latin typeface="ＭＳ Ｐゴシック" panose="020B0600070205080204" pitchFamily="50" charset="-128"/>
                <a:ea typeface="ＭＳ Ｐゴシック" panose="020B0600070205080204" pitchFamily="50" charset="-128"/>
              </a:rPr>
              <a:t>工場</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l="9742" b="34198"/>
          <a:stretch/>
        </p:blipFill>
        <p:spPr>
          <a:xfrm>
            <a:off x="236390" y="5829713"/>
            <a:ext cx="3157978" cy="659987"/>
          </a:xfrm>
          <a:prstGeom prst="rect">
            <a:avLst/>
          </a:prstGeom>
        </p:spPr>
      </p:pic>
      <p:pic>
        <p:nvPicPr>
          <p:cNvPr id="14" name="図 13" descr="http://www.terumo.co.jp/medical/drug/upload_files/ka02_03_img.jpg"/>
          <p:cNvPicPr>
            <a:picLocks noChangeAspect="1"/>
          </p:cNvPicPr>
          <p:nvPr/>
        </p:nvPicPr>
        <p:blipFill rotWithShape="1">
          <a:blip r:embed="rId6">
            <a:extLst>
              <a:ext uri="{28A0092B-C50C-407E-A947-70E740481C1C}">
                <a14:useLocalDpi xmlns:a14="http://schemas.microsoft.com/office/drawing/2010/main" val="0"/>
              </a:ext>
            </a:extLst>
          </a:blip>
          <a:srcRect l="5058" t="8475" r="4619" b="11980"/>
          <a:stretch/>
        </p:blipFill>
        <p:spPr bwMode="auto">
          <a:xfrm>
            <a:off x="261684" y="6904810"/>
            <a:ext cx="3146348" cy="956489"/>
          </a:xfrm>
          <a:prstGeom prst="rect">
            <a:avLst/>
          </a:prstGeom>
          <a:noFill/>
          <a:ln>
            <a:noFill/>
          </a:ln>
        </p:spPr>
      </p:pic>
      <p:sp>
        <p:nvSpPr>
          <p:cNvPr id="15" name="正方形/長方形 14"/>
          <p:cNvSpPr/>
          <p:nvPr/>
        </p:nvSpPr>
        <p:spPr>
          <a:xfrm>
            <a:off x="965277" y="5306437"/>
            <a:ext cx="2015295" cy="600164"/>
          </a:xfrm>
          <a:prstGeom prst="rect">
            <a:avLst/>
          </a:prstGeom>
        </p:spPr>
        <p:txBody>
          <a:bodyPr wrap="none">
            <a:spAutoFit/>
          </a:bodyPr>
          <a:lstStyle/>
          <a:p>
            <a:r>
              <a:rPr lang="ja-JP" altLang="en-US" sz="1100" dirty="0" smtClean="0">
                <a:latin typeface="+mj-ea"/>
                <a:ea typeface="+mj-ea"/>
              </a:rPr>
              <a:t>ＫＣＬ注 </a:t>
            </a:r>
            <a:r>
              <a:rPr lang="en-US" altLang="ja-JP" sz="1100" dirty="0" smtClean="0">
                <a:latin typeface="+mj-ea"/>
                <a:ea typeface="+mj-ea"/>
              </a:rPr>
              <a:t>10 mEq</a:t>
            </a:r>
            <a:r>
              <a:rPr lang="ja-JP" altLang="en-US" sz="1100" dirty="0">
                <a:latin typeface="+mj-ea"/>
                <a:ea typeface="+mj-ea"/>
              </a:rPr>
              <a:t> </a:t>
            </a:r>
            <a:r>
              <a:rPr lang="ja-JP" altLang="en-US" sz="1100" dirty="0" smtClean="0">
                <a:latin typeface="+mj-ea"/>
                <a:ea typeface="+mj-ea"/>
              </a:rPr>
              <a:t>キット</a:t>
            </a:r>
            <a:r>
              <a:rPr lang="ja-JP" altLang="en-US" sz="1100" dirty="0">
                <a:latin typeface="+mj-ea"/>
                <a:ea typeface="+mj-ea"/>
              </a:rPr>
              <a:t>「テルモ</a:t>
            </a:r>
            <a:r>
              <a:rPr lang="ja-JP" altLang="en-US" sz="1100" dirty="0" smtClean="0">
                <a:latin typeface="+mj-ea"/>
                <a:ea typeface="+mj-ea"/>
              </a:rPr>
              <a:t>」</a:t>
            </a:r>
            <a:endParaRPr lang="en-US" altLang="ja-JP" sz="1100" dirty="0" smtClean="0">
              <a:latin typeface="+mj-ea"/>
              <a:ea typeface="+mj-ea"/>
            </a:endParaRPr>
          </a:p>
          <a:p>
            <a:r>
              <a:rPr lang="ja-JP" altLang="en-US" sz="1100" dirty="0" smtClean="0">
                <a:latin typeface="+mj-ea"/>
                <a:ea typeface="+mj-ea"/>
              </a:rPr>
              <a:t>（</a:t>
            </a:r>
            <a:r>
              <a:rPr lang="en-US" altLang="ja-JP" sz="1100" dirty="0" smtClean="0">
                <a:latin typeface="+mj-ea"/>
                <a:ea typeface="+mj-ea"/>
              </a:rPr>
              <a:t>10mL </a:t>
            </a:r>
            <a:r>
              <a:rPr lang="ja-JP" altLang="en-US" sz="1100" dirty="0" smtClean="0">
                <a:latin typeface="+mj-ea"/>
                <a:ea typeface="+mj-ea"/>
              </a:rPr>
              <a:t>＝</a:t>
            </a:r>
            <a:r>
              <a:rPr lang="en-US" altLang="ja-JP" sz="1100" dirty="0" smtClean="0">
                <a:latin typeface="+mj-ea"/>
                <a:ea typeface="+mj-ea"/>
              </a:rPr>
              <a:t>K</a:t>
            </a:r>
            <a:r>
              <a:rPr lang="ja-JP" altLang="en-US" sz="1100" baseline="30000" dirty="0" smtClean="0">
                <a:latin typeface="+mj-ea"/>
                <a:ea typeface="+mj-ea"/>
              </a:rPr>
              <a:t>＋</a:t>
            </a:r>
            <a:r>
              <a:rPr lang="ja-JP" altLang="en-US" sz="1100" dirty="0" smtClean="0">
                <a:latin typeface="+mj-ea"/>
                <a:ea typeface="+mj-ea"/>
              </a:rPr>
              <a:t>：</a:t>
            </a:r>
            <a:r>
              <a:rPr lang="en-US" altLang="ja-JP" sz="1100" dirty="0" smtClean="0">
                <a:latin typeface="+mj-ea"/>
                <a:ea typeface="+mj-ea"/>
              </a:rPr>
              <a:t>10mEq/</a:t>
            </a:r>
            <a:r>
              <a:rPr lang="ja-JP" altLang="en-US" sz="1100" dirty="0" smtClean="0">
                <a:latin typeface="+mj-ea"/>
                <a:ea typeface="+mj-ea"/>
              </a:rPr>
              <a:t>キット）</a:t>
            </a:r>
            <a:endParaRPr lang="en-US" altLang="ja-JP" sz="1100" dirty="0" smtClean="0">
              <a:latin typeface="+mj-ea"/>
              <a:ea typeface="+mj-ea"/>
            </a:endParaRPr>
          </a:p>
          <a:p>
            <a:r>
              <a:rPr lang="ja-JP" altLang="en-US" sz="1100" dirty="0">
                <a:latin typeface="+mn-ea"/>
              </a:rPr>
              <a:t>テルモ（株</a:t>
            </a:r>
            <a:r>
              <a:rPr lang="ja-JP" altLang="en-US" sz="1100" dirty="0" smtClean="0">
                <a:latin typeface="+mn-ea"/>
              </a:rPr>
              <a:t>）</a:t>
            </a:r>
            <a:endParaRPr lang="ja-JP" altLang="en-US" sz="1100" dirty="0">
              <a:latin typeface="+mn-ea"/>
            </a:endParaRPr>
          </a:p>
        </p:txBody>
      </p:sp>
      <p:pic>
        <p:nvPicPr>
          <p:cNvPr id="17" name="図 16"/>
          <p:cNvPicPr>
            <a:picLocks noChangeAspect="1"/>
          </p:cNvPicPr>
          <p:nvPr/>
        </p:nvPicPr>
        <p:blipFill rotWithShape="1">
          <a:blip r:embed="rId7">
            <a:extLst>
              <a:ext uri="{28A0092B-C50C-407E-A947-70E740481C1C}">
                <a14:useLocalDpi xmlns:a14="http://schemas.microsoft.com/office/drawing/2010/main" val="0"/>
              </a:ext>
            </a:extLst>
          </a:blip>
          <a:srcRect l="8636" b="36739"/>
          <a:stretch/>
        </p:blipFill>
        <p:spPr>
          <a:xfrm>
            <a:off x="3517900" y="5771286"/>
            <a:ext cx="3098800" cy="743814"/>
          </a:xfrm>
          <a:prstGeom prst="rect">
            <a:avLst/>
          </a:prstGeom>
        </p:spPr>
      </p:pic>
      <p:pic>
        <p:nvPicPr>
          <p:cNvPr id="18" name="図 17"/>
          <p:cNvPicPr>
            <a:picLocks noChangeAspect="1"/>
          </p:cNvPicPr>
          <p:nvPr/>
        </p:nvPicPr>
        <p:blipFill rotWithShape="1">
          <a:blip r:embed="rId8">
            <a:extLst>
              <a:ext uri="{28A0092B-C50C-407E-A947-70E740481C1C}">
                <a14:useLocalDpi xmlns:a14="http://schemas.microsoft.com/office/drawing/2010/main" val="0"/>
              </a:ext>
            </a:extLst>
          </a:blip>
          <a:srcRect l="4680" t="4843" r="3956" b="9810"/>
          <a:stretch/>
        </p:blipFill>
        <p:spPr>
          <a:xfrm>
            <a:off x="3517900" y="6888800"/>
            <a:ext cx="3098800" cy="1061400"/>
          </a:xfrm>
          <a:prstGeom prst="rect">
            <a:avLst/>
          </a:prstGeom>
        </p:spPr>
      </p:pic>
      <p:sp>
        <p:nvSpPr>
          <p:cNvPr id="19" name="正方形/長方形 18"/>
          <p:cNvSpPr/>
          <p:nvPr/>
        </p:nvSpPr>
        <p:spPr>
          <a:xfrm>
            <a:off x="3976110" y="5306437"/>
            <a:ext cx="2015295" cy="600164"/>
          </a:xfrm>
          <a:prstGeom prst="rect">
            <a:avLst/>
          </a:prstGeom>
        </p:spPr>
        <p:txBody>
          <a:bodyPr wrap="none">
            <a:spAutoFit/>
          </a:bodyPr>
          <a:lstStyle/>
          <a:p>
            <a:r>
              <a:rPr lang="ja-JP" altLang="en-US" sz="1100" dirty="0" smtClean="0">
                <a:latin typeface="+mj-ea"/>
                <a:ea typeface="+mj-ea"/>
              </a:rPr>
              <a:t>ＫＣＬ注 </a:t>
            </a:r>
            <a:r>
              <a:rPr lang="en-US" altLang="ja-JP" sz="1100" dirty="0" smtClean="0">
                <a:latin typeface="+mj-ea"/>
                <a:ea typeface="+mj-ea"/>
              </a:rPr>
              <a:t>20 mEq </a:t>
            </a:r>
            <a:r>
              <a:rPr lang="ja-JP" altLang="en-US" sz="1100" dirty="0" smtClean="0">
                <a:latin typeface="+mj-ea"/>
                <a:ea typeface="+mj-ea"/>
              </a:rPr>
              <a:t>キット</a:t>
            </a:r>
            <a:r>
              <a:rPr lang="ja-JP" altLang="en-US" sz="1100" dirty="0">
                <a:latin typeface="+mj-ea"/>
                <a:ea typeface="+mj-ea"/>
              </a:rPr>
              <a:t>「テルモ</a:t>
            </a:r>
            <a:r>
              <a:rPr lang="ja-JP" altLang="en-US" sz="1100" dirty="0" smtClean="0">
                <a:latin typeface="+mj-ea"/>
                <a:ea typeface="+mj-ea"/>
              </a:rPr>
              <a:t>」</a:t>
            </a:r>
            <a:endParaRPr lang="en-US" altLang="ja-JP" sz="1100" dirty="0" smtClean="0">
              <a:latin typeface="+mj-ea"/>
              <a:ea typeface="+mj-ea"/>
            </a:endParaRPr>
          </a:p>
          <a:p>
            <a:r>
              <a:rPr lang="ja-JP" altLang="en-US" sz="1100" dirty="0" smtClean="0">
                <a:latin typeface="+mj-ea"/>
                <a:ea typeface="+mj-ea"/>
              </a:rPr>
              <a:t>（</a:t>
            </a:r>
            <a:r>
              <a:rPr lang="en-US" altLang="ja-JP" sz="1100" dirty="0">
                <a:latin typeface="+mj-ea"/>
                <a:ea typeface="+mj-ea"/>
              </a:rPr>
              <a:t>2</a:t>
            </a:r>
            <a:r>
              <a:rPr lang="en-US" altLang="ja-JP" sz="1100" dirty="0" smtClean="0">
                <a:latin typeface="+mj-ea"/>
                <a:ea typeface="+mj-ea"/>
              </a:rPr>
              <a:t>0mL </a:t>
            </a:r>
            <a:r>
              <a:rPr lang="ja-JP" altLang="en-US" sz="1100" dirty="0" smtClean="0">
                <a:latin typeface="+mj-ea"/>
                <a:ea typeface="+mj-ea"/>
              </a:rPr>
              <a:t>＝</a:t>
            </a:r>
            <a:r>
              <a:rPr lang="en-US" altLang="ja-JP" sz="1100" dirty="0">
                <a:latin typeface="+mj-ea"/>
                <a:ea typeface="+mj-ea"/>
              </a:rPr>
              <a:t> K</a:t>
            </a:r>
            <a:r>
              <a:rPr lang="ja-JP" altLang="en-US" sz="1100" baseline="30000" dirty="0">
                <a:latin typeface="+mj-ea"/>
                <a:ea typeface="+mj-ea"/>
              </a:rPr>
              <a:t>＋</a:t>
            </a:r>
            <a:r>
              <a:rPr lang="ja-JP" altLang="en-US" sz="1100" dirty="0">
                <a:latin typeface="+mj-ea"/>
                <a:ea typeface="+mj-ea"/>
              </a:rPr>
              <a:t>： </a:t>
            </a:r>
            <a:r>
              <a:rPr lang="en-US" altLang="ja-JP" sz="1100" dirty="0" smtClean="0">
                <a:latin typeface="+mj-ea"/>
                <a:ea typeface="+mj-ea"/>
              </a:rPr>
              <a:t>20mEq/</a:t>
            </a:r>
            <a:r>
              <a:rPr lang="ja-JP" altLang="en-US" sz="1100" dirty="0" smtClean="0">
                <a:latin typeface="+mj-ea"/>
                <a:ea typeface="+mj-ea"/>
              </a:rPr>
              <a:t>キット）</a:t>
            </a:r>
            <a:endParaRPr lang="en-US" altLang="ja-JP" sz="1100" dirty="0" smtClean="0">
              <a:latin typeface="+mj-ea"/>
              <a:ea typeface="+mj-ea"/>
            </a:endParaRPr>
          </a:p>
          <a:p>
            <a:r>
              <a:rPr lang="ja-JP" altLang="en-US" sz="1100" dirty="0">
                <a:latin typeface="+mn-ea"/>
              </a:rPr>
              <a:t>テルモ（株</a:t>
            </a:r>
            <a:r>
              <a:rPr lang="ja-JP" altLang="en-US" sz="1100" dirty="0" smtClean="0">
                <a:latin typeface="+mn-ea"/>
              </a:rPr>
              <a:t>）</a:t>
            </a:r>
            <a:endParaRPr lang="ja-JP" altLang="en-US" sz="1100" dirty="0">
              <a:latin typeface="+mn-ea"/>
            </a:endParaRPr>
          </a:p>
        </p:txBody>
      </p:sp>
      <p:sp>
        <p:nvSpPr>
          <p:cNvPr id="20" name="テキスト ボックス 19"/>
          <p:cNvSpPr txBox="1"/>
          <p:nvPr/>
        </p:nvSpPr>
        <p:spPr>
          <a:xfrm>
            <a:off x="1901852" y="5093342"/>
            <a:ext cx="2948243" cy="276999"/>
          </a:xfrm>
          <a:prstGeom prst="rect">
            <a:avLst/>
          </a:prstGeom>
          <a:noFill/>
        </p:spPr>
        <p:txBody>
          <a:bodyPr wrap="none" rtlCol="0">
            <a:spAutoFit/>
          </a:bodyPr>
          <a:lstStyle/>
          <a:p>
            <a:r>
              <a:rPr kumimoji="1" lang="ja-JP" altLang="en-US" sz="1200" dirty="0" smtClean="0">
                <a:latin typeface="+mj-ea"/>
                <a:ea typeface="+mj-ea"/>
              </a:rPr>
              <a:t>混注専用プラスチック針付プレフィルド製剤</a:t>
            </a:r>
            <a:endParaRPr kumimoji="1" lang="ja-JP" altLang="en-US" sz="1200" dirty="0">
              <a:latin typeface="+mj-ea"/>
              <a:ea typeface="+mj-ea"/>
            </a:endParaRPr>
          </a:p>
        </p:txBody>
      </p:sp>
      <p:sp>
        <p:nvSpPr>
          <p:cNvPr id="22" name="テキスト ボックス 21"/>
          <p:cNvSpPr txBox="1"/>
          <p:nvPr/>
        </p:nvSpPr>
        <p:spPr>
          <a:xfrm>
            <a:off x="2189477" y="138499"/>
            <a:ext cx="2419252" cy="553998"/>
          </a:xfrm>
          <a:prstGeom prst="rect">
            <a:avLst/>
          </a:prstGeom>
          <a:noFill/>
        </p:spPr>
        <p:txBody>
          <a:bodyPr wrap="none" rtlCol="0">
            <a:spAutoFit/>
          </a:bodyPr>
          <a:lstStyle/>
          <a:p>
            <a:pPr algn="ctr"/>
            <a:r>
              <a:rPr kumimoji="1" lang="ja-JP" altLang="en-US" sz="1200" dirty="0" smtClean="0">
                <a:latin typeface="+mj-ea"/>
                <a:ea typeface="+mj-ea"/>
              </a:rPr>
              <a:t>病棟保管を禁止するべき注射剤①</a:t>
            </a:r>
            <a:endParaRPr kumimoji="1" lang="en-US" altLang="ja-JP" sz="1200" dirty="0" smtClean="0">
              <a:latin typeface="+mj-ea"/>
              <a:ea typeface="+mj-ea"/>
            </a:endParaRPr>
          </a:p>
          <a:p>
            <a:pPr algn="ctr"/>
            <a:r>
              <a:rPr lang="en-US" altLang="ja-JP" b="1" dirty="0" smtClean="0">
                <a:latin typeface="+mj-ea"/>
                <a:ea typeface="+mj-ea"/>
              </a:rPr>
              <a:t>【</a:t>
            </a:r>
            <a:r>
              <a:rPr lang="ja-JP" altLang="en-US" b="1" dirty="0" smtClean="0">
                <a:latin typeface="+mj-ea"/>
                <a:ea typeface="+mj-ea"/>
              </a:rPr>
              <a:t>塩化カリウム注射剤</a:t>
            </a:r>
            <a:r>
              <a:rPr lang="en-US" altLang="ja-JP" b="1" dirty="0" smtClean="0">
                <a:latin typeface="+mj-ea"/>
                <a:ea typeface="+mj-ea"/>
              </a:rPr>
              <a:t>】</a:t>
            </a:r>
            <a:endParaRPr kumimoji="1" lang="ja-JP" altLang="en-US" b="1" dirty="0">
              <a:latin typeface="+mj-ea"/>
              <a:ea typeface="+mj-ea"/>
            </a:endParaRPr>
          </a:p>
        </p:txBody>
      </p:sp>
      <p:sp>
        <p:nvSpPr>
          <p:cNvPr id="23" name="テキスト ボックス 22"/>
          <p:cNvSpPr txBox="1"/>
          <p:nvPr/>
        </p:nvSpPr>
        <p:spPr>
          <a:xfrm>
            <a:off x="3065721" y="2851003"/>
            <a:ext cx="1007007" cy="276999"/>
          </a:xfrm>
          <a:prstGeom prst="rect">
            <a:avLst/>
          </a:prstGeom>
          <a:noFill/>
        </p:spPr>
        <p:txBody>
          <a:bodyPr wrap="none" rtlCol="0">
            <a:spAutoFit/>
          </a:bodyPr>
          <a:lstStyle/>
          <a:p>
            <a:r>
              <a:rPr kumimoji="1" lang="ja-JP" altLang="en-US" sz="1200" dirty="0" smtClean="0">
                <a:latin typeface="+mj-ea"/>
                <a:ea typeface="+mj-ea"/>
              </a:rPr>
              <a:t>キット式製剤</a:t>
            </a:r>
            <a:endParaRPr kumimoji="1" lang="ja-JP" altLang="en-US" sz="1200" dirty="0">
              <a:latin typeface="+mj-ea"/>
              <a:ea typeface="+mj-ea"/>
            </a:endParaRPr>
          </a:p>
        </p:txBody>
      </p:sp>
      <p:sp>
        <p:nvSpPr>
          <p:cNvPr id="25" name="角丸四角形 24"/>
          <p:cNvSpPr/>
          <p:nvPr/>
        </p:nvSpPr>
        <p:spPr>
          <a:xfrm>
            <a:off x="166973" y="5093342"/>
            <a:ext cx="974912" cy="276999"/>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66FF"/>
                </a:solidFill>
                <a:latin typeface="+mj-ea"/>
              </a:rPr>
              <a:t>推奨★★</a:t>
            </a:r>
            <a:endParaRPr lang="ja-JP" altLang="en-US" sz="1400" dirty="0">
              <a:solidFill>
                <a:srgbClr val="0066FF"/>
              </a:solidFill>
              <a:latin typeface="+mj-ea"/>
            </a:endParaRPr>
          </a:p>
        </p:txBody>
      </p:sp>
      <p:cxnSp>
        <p:nvCxnSpPr>
          <p:cNvPr id="42" name="直線コネクタ 41"/>
          <p:cNvCxnSpPr/>
          <p:nvPr/>
        </p:nvCxnSpPr>
        <p:spPr>
          <a:xfrm>
            <a:off x="165100" y="2832100"/>
            <a:ext cx="64897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082483" y="3808119"/>
            <a:ext cx="1355534" cy="577081"/>
          </a:xfrm>
          <a:prstGeom prst="rect">
            <a:avLst/>
          </a:prstGeom>
          <a:noFill/>
        </p:spPr>
        <p:txBody>
          <a:bodyPr wrap="square" rtlCol="0">
            <a:spAutoFit/>
          </a:bodyPr>
          <a:lstStyle/>
          <a:p>
            <a:r>
              <a:rPr kumimoji="1" lang="ja-JP" altLang="en-US" sz="1050" dirty="0" smtClean="0">
                <a:latin typeface="+mj-ea"/>
                <a:ea typeface="+mj-ea"/>
              </a:rPr>
              <a:t>濃度はアンプル製剤の</a:t>
            </a:r>
            <a:r>
              <a:rPr kumimoji="1" lang="en-US" altLang="ja-JP" sz="1050" dirty="0" smtClean="0">
                <a:latin typeface="+mj-ea"/>
                <a:ea typeface="+mj-ea"/>
              </a:rPr>
              <a:t>0.4</a:t>
            </a:r>
            <a:r>
              <a:rPr kumimoji="1" lang="ja-JP" altLang="en-US" sz="1050" dirty="0" smtClean="0">
                <a:latin typeface="+mj-ea"/>
                <a:ea typeface="+mj-ea"/>
              </a:rPr>
              <a:t>倍だが、危険性は同等</a:t>
            </a:r>
            <a:endParaRPr kumimoji="1" lang="ja-JP" altLang="en-US" sz="1050" dirty="0">
              <a:latin typeface="+mj-ea"/>
              <a:ea typeface="+mj-ea"/>
            </a:endParaRPr>
          </a:p>
        </p:txBody>
      </p:sp>
      <p:pic>
        <p:nvPicPr>
          <p:cNvPr id="31" name="図 30"/>
          <p:cNvPicPr>
            <a:picLocks noChangeAspect="1"/>
          </p:cNvPicPr>
          <p:nvPr/>
        </p:nvPicPr>
        <p:blipFill rotWithShape="1">
          <a:blip r:embed="rId5">
            <a:extLst>
              <a:ext uri="{28A0092B-C50C-407E-A947-70E740481C1C}">
                <a14:useLocalDpi xmlns:a14="http://schemas.microsoft.com/office/drawing/2010/main" val="0"/>
              </a:ext>
            </a:extLst>
          </a:blip>
          <a:srcRect t="68311" r="68311"/>
          <a:stretch/>
        </p:blipFill>
        <p:spPr>
          <a:xfrm>
            <a:off x="572279" y="6556093"/>
            <a:ext cx="1108739" cy="317839"/>
          </a:xfrm>
          <a:prstGeom prst="rect">
            <a:avLst/>
          </a:prstGeom>
        </p:spPr>
      </p:pic>
      <p:pic>
        <p:nvPicPr>
          <p:cNvPr id="33" name="図 32"/>
          <p:cNvPicPr>
            <a:picLocks noChangeAspect="1"/>
          </p:cNvPicPr>
          <p:nvPr/>
        </p:nvPicPr>
        <p:blipFill rotWithShape="1">
          <a:blip r:embed="rId5">
            <a:extLst>
              <a:ext uri="{28A0092B-C50C-407E-A947-70E740481C1C}">
                <a14:useLocalDpi xmlns:a14="http://schemas.microsoft.com/office/drawing/2010/main" val="0"/>
              </a:ext>
            </a:extLst>
          </a:blip>
          <a:srcRect t="68311" r="68311"/>
          <a:stretch/>
        </p:blipFill>
        <p:spPr>
          <a:xfrm>
            <a:off x="3808951" y="6553126"/>
            <a:ext cx="1074787" cy="308106"/>
          </a:xfrm>
          <a:prstGeom prst="rect">
            <a:avLst/>
          </a:prstGeom>
        </p:spPr>
      </p:pic>
      <p:sp>
        <p:nvSpPr>
          <p:cNvPr id="29" name="テキスト ボックス 28"/>
          <p:cNvSpPr txBox="1"/>
          <p:nvPr/>
        </p:nvSpPr>
        <p:spPr>
          <a:xfrm>
            <a:off x="381000" y="8115300"/>
            <a:ext cx="6286500" cy="738664"/>
          </a:xfrm>
          <a:prstGeom prst="rect">
            <a:avLst/>
          </a:prstGeom>
          <a:noFill/>
        </p:spPr>
        <p:txBody>
          <a:bodyPr wrap="square" rtlCol="0">
            <a:spAutoFit/>
          </a:bodyPr>
          <a:lstStyle/>
          <a:p>
            <a:r>
              <a:rPr lang="ja-JP" altLang="en-US" sz="1050" dirty="0">
                <a:latin typeface="+mj-ea"/>
              </a:rPr>
              <a:t>塩化カリウムの混注専用プラスチック針付</a:t>
            </a:r>
            <a:r>
              <a:rPr lang="ja-JP" altLang="en-US" sz="1050" dirty="0" smtClean="0">
                <a:latin typeface="+mj-ea"/>
              </a:rPr>
              <a:t>プレフィルドシリンジは、注射用の金属針を装着できない替わりに混合調製用のプラスチック針のみが装着できるようになっている。</a:t>
            </a:r>
            <a:endParaRPr lang="en-US" altLang="ja-JP" sz="1050" dirty="0" smtClean="0">
              <a:latin typeface="+mj-ea"/>
              <a:ea typeface="+mj-ea"/>
            </a:endParaRPr>
          </a:p>
          <a:p>
            <a:r>
              <a:rPr lang="ja-JP" altLang="en-US" sz="1050" b="1" dirty="0" smtClean="0">
                <a:solidFill>
                  <a:srgbClr val="0066FF"/>
                </a:solidFill>
                <a:latin typeface="+mj-ea"/>
                <a:ea typeface="+mj-ea"/>
              </a:rPr>
              <a:t>１本あたりの含量の小さい </a:t>
            </a:r>
            <a:r>
              <a:rPr lang="en-US" altLang="ja-JP" sz="1050" b="1" dirty="0" smtClean="0">
                <a:solidFill>
                  <a:srgbClr val="0066FF"/>
                </a:solidFill>
                <a:latin typeface="+mj-ea"/>
                <a:ea typeface="+mj-ea"/>
              </a:rPr>
              <a:t>10 mEq</a:t>
            </a:r>
            <a:r>
              <a:rPr lang="ja-JP" altLang="en-US" sz="1050" b="1" dirty="0">
                <a:solidFill>
                  <a:srgbClr val="0066FF"/>
                </a:solidFill>
                <a:latin typeface="+mj-ea"/>
                <a:ea typeface="+mj-ea"/>
              </a:rPr>
              <a:t>シリンジ</a:t>
            </a:r>
            <a:r>
              <a:rPr lang="ja-JP" altLang="en-US" sz="1050" b="1" dirty="0" smtClean="0">
                <a:solidFill>
                  <a:srgbClr val="0066FF"/>
                </a:solidFill>
                <a:latin typeface="+mj-ea"/>
                <a:ea typeface="+mj-ea"/>
              </a:rPr>
              <a:t>は、若干コスト高になるが、間違って使用された場合に、</a:t>
            </a:r>
            <a:r>
              <a:rPr lang="en-US" altLang="ja-JP" sz="1050" b="1" dirty="0" smtClean="0">
                <a:solidFill>
                  <a:srgbClr val="0066FF"/>
                </a:solidFill>
                <a:latin typeface="+mj-ea"/>
                <a:ea typeface="+mj-ea"/>
              </a:rPr>
              <a:t>20 mEq</a:t>
            </a:r>
            <a:r>
              <a:rPr lang="ja-JP" altLang="en-US" sz="1050" b="1" dirty="0" smtClean="0">
                <a:solidFill>
                  <a:srgbClr val="0066FF"/>
                </a:solidFill>
                <a:latin typeface="+mj-ea"/>
                <a:ea typeface="+mj-ea"/>
              </a:rPr>
              <a:t>よりも被害を小さくできる。</a:t>
            </a:r>
            <a:endParaRPr lang="en-US" altLang="ja-JP" sz="1050" b="1" dirty="0" smtClean="0">
              <a:solidFill>
                <a:srgbClr val="0066FF"/>
              </a:solidFill>
              <a:latin typeface="+mj-ea"/>
              <a:ea typeface="+mj-ea"/>
            </a:endParaRPr>
          </a:p>
        </p:txBody>
      </p:sp>
      <p:sp>
        <p:nvSpPr>
          <p:cNvPr id="35" name="テキスト ボックス 34"/>
          <p:cNvSpPr txBox="1"/>
          <p:nvPr/>
        </p:nvSpPr>
        <p:spPr>
          <a:xfrm>
            <a:off x="726865" y="2362200"/>
            <a:ext cx="5626310" cy="415498"/>
          </a:xfrm>
          <a:prstGeom prst="rect">
            <a:avLst/>
          </a:prstGeom>
          <a:noFill/>
        </p:spPr>
        <p:txBody>
          <a:bodyPr wrap="square" rtlCol="0">
            <a:spAutoFit/>
          </a:bodyPr>
          <a:lstStyle/>
          <a:p>
            <a:r>
              <a:rPr lang="en-US" altLang="ja-JP" sz="1050" dirty="0" smtClean="0">
                <a:latin typeface="+mj-ea"/>
                <a:ea typeface="+mj-ea"/>
              </a:rPr>
              <a:t>KCL</a:t>
            </a:r>
            <a:r>
              <a:rPr lang="ja-JP" altLang="en-US" sz="1050" dirty="0" smtClean="0">
                <a:latin typeface="+mj-ea"/>
                <a:ea typeface="+mj-ea"/>
              </a:rPr>
              <a:t>注射液</a:t>
            </a:r>
            <a:r>
              <a:rPr lang="en-US" altLang="ja-JP" sz="1050" dirty="0" smtClean="0">
                <a:latin typeface="+mj-ea"/>
                <a:ea typeface="+mj-ea"/>
              </a:rPr>
              <a:t>15</a:t>
            </a:r>
            <a:r>
              <a:rPr lang="ja-JP" altLang="en-US" sz="1050" dirty="0" smtClean="0">
                <a:latin typeface="+mj-ea"/>
                <a:ea typeface="+mj-ea"/>
              </a:rPr>
              <a:t>％製剤は</a:t>
            </a:r>
            <a:r>
              <a:rPr lang="ja-JP" altLang="en-US" sz="1050" dirty="0">
                <a:latin typeface="+mj-ea"/>
                <a:ea typeface="+mj-ea"/>
              </a:rPr>
              <a:t>カリウム</a:t>
            </a:r>
            <a:r>
              <a:rPr lang="ja-JP" altLang="en-US" sz="1050" dirty="0" smtClean="0">
                <a:latin typeface="+mj-ea"/>
                <a:ea typeface="+mj-ea"/>
              </a:rPr>
              <a:t>濃度が違うので注意！</a:t>
            </a:r>
            <a:endParaRPr lang="en-US" altLang="ja-JP" sz="1050" dirty="0" smtClean="0">
              <a:latin typeface="+mj-ea"/>
              <a:ea typeface="+mj-ea"/>
            </a:endParaRPr>
          </a:p>
          <a:p>
            <a:r>
              <a:rPr lang="ja-JP" altLang="en-US" sz="1050" dirty="0" smtClean="0">
                <a:latin typeface="+mj-ea"/>
                <a:ea typeface="+mj-ea"/>
              </a:rPr>
              <a:t>塩化カリウムは、元々は無色透明だが、混合調製時に分かり易いように黄色に着色してある。</a:t>
            </a:r>
            <a:endParaRPr kumimoji="1" lang="ja-JP" altLang="en-US" sz="1050" dirty="0">
              <a:latin typeface="+mj-ea"/>
              <a:ea typeface="+mj-ea"/>
            </a:endParaRPr>
          </a:p>
        </p:txBody>
      </p:sp>
      <p:sp>
        <p:nvSpPr>
          <p:cNvPr id="6" name="角丸四角形 5"/>
          <p:cNvSpPr/>
          <p:nvPr/>
        </p:nvSpPr>
        <p:spPr>
          <a:xfrm>
            <a:off x="5461000" y="2184400"/>
            <a:ext cx="1155700" cy="368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410200" y="2171700"/>
            <a:ext cx="1309974" cy="338554"/>
          </a:xfrm>
          <a:prstGeom prst="rect">
            <a:avLst/>
          </a:prstGeom>
          <a:noFill/>
        </p:spPr>
        <p:txBody>
          <a:bodyPr wrap="none" rtlCol="0">
            <a:spAutoFit/>
          </a:bodyPr>
          <a:lstStyle/>
          <a:p>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危：</a:t>
            </a:r>
            <a:r>
              <a:rPr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rPr>
              <a:t>40mEq/A</a:t>
            </a:r>
            <a:endPar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166972" y="730250"/>
            <a:ext cx="6553201" cy="4203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66973" y="5070929"/>
            <a:ext cx="6553201" cy="3927928"/>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219152" y="804049"/>
            <a:ext cx="762076"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j-ea"/>
              </a:rPr>
              <a:t>危険</a:t>
            </a:r>
            <a:endParaRPr lang="ja-JP" altLang="en-US" dirty="0">
              <a:solidFill>
                <a:srgbClr val="FF0000"/>
              </a:solidFill>
              <a:latin typeface="+mj-ea"/>
            </a:endParaRPr>
          </a:p>
        </p:txBody>
      </p:sp>
      <p:sp>
        <p:nvSpPr>
          <p:cNvPr id="30" name="テキスト ボックス 29"/>
          <p:cNvSpPr txBox="1"/>
          <p:nvPr/>
        </p:nvSpPr>
        <p:spPr>
          <a:xfrm>
            <a:off x="5476842" y="0"/>
            <a:ext cx="1233030" cy="276999"/>
          </a:xfrm>
          <a:prstGeom prst="rect">
            <a:avLst/>
          </a:prstGeom>
          <a:noFill/>
        </p:spPr>
        <p:txBody>
          <a:bodyPr wrap="none" rtlCol="0">
            <a:spAutoFit/>
          </a:bodyPr>
          <a:lstStyle/>
          <a:p>
            <a:pPr algn="ctr"/>
            <a:r>
              <a:rPr kumimoji="1" lang="ja-JP" altLang="en-US" sz="1200" dirty="0" smtClean="0"/>
              <a:t>医療</a:t>
            </a:r>
            <a:r>
              <a:rPr lang="ja-JP" altLang="en-US" sz="1200" dirty="0"/>
              <a:t>安全提言</a:t>
            </a:r>
            <a:r>
              <a:rPr kumimoji="1" lang="en-US" altLang="ja-JP" sz="1200" dirty="0" smtClean="0"/>
              <a:t>-2</a:t>
            </a:r>
          </a:p>
        </p:txBody>
      </p:sp>
      <p:sp>
        <p:nvSpPr>
          <p:cNvPr id="32" name="角丸四角形 31"/>
          <p:cNvSpPr/>
          <p:nvPr/>
        </p:nvSpPr>
        <p:spPr>
          <a:xfrm>
            <a:off x="5742733" y="5097785"/>
            <a:ext cx="974912" cy="276999"/>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66FF"/>
                </a:solidFill>
                <a:latin typeface="+mj-ea"/>
              </a:rPr>
              <a:t>推奨　</a:t>
            </a:r>
            <a:r>
              <a:rPr lang="ja-JP" altLang="en-US" sz="1400" dirty="0">
                <a:solidFill>
                  <a:srgbClr val="0066FF"/>
                </a:solidFill>
                <a:latin typeface="+mj-ea"/>
              </a:rPr>
              <a:t>★</a:t>
            </a:r>
          </a:p>
        </p:txBody>
      </p:sp>
      <p:sp>
        <p:nvSpPr>
          <p:cNvPr id="16" name="正方形/長方形 15"/>
          <p:cNvSpPr/>
          <p:nvPr/>
        </p:nvSpPr>
        <p:spPr>
          <a:xfrm>
            <a:off x="286870" y="2988022"/>
            <a:ext cx="2870999" cy="707886"/>
          </a:xfrm>
          <a:prstGeom prst="rect">
            <a:avLst/>
          </a:prstGeom>
        </p:spPr>
        <p:txBody>
          <a:bodyPr wrap="square">
            <a:spAutoFit/>
          </a:bodyPr>
          <a:lstStyle/>
          <a:p>
            <a:r>
              <a:rPr lang="ja-JP" altLang="en-US" sz="1000" dirty="0" smtClean="0">
                <a:solidFill>
                  <a:srgbClr val="FF0000"/>
                </a:solidFill>
              </a:rPr>
              <a:t>上部のアダプター</a:t>
            </a:r>
            <a:r>
              <a:rPr lang="ja-JP" altLang="en-US" sz="1000" baseline="30000" dirty="0" smtClean="0">
                <a:solidFill>
                  <a:srgbClr val="FF0000"/>
                </a:solidFill>
              </a:rPr>
              <a:t>注１</a:t>
            </a:r>
            <a:r>
              <a:rPr lang="ja-JP" altLang="en-US" sz="1000" dirty="0" smtClean="0">
                <a:solidFill>
                  <a:srgbClr val="FF0000"/>
                </a:solidFill>
              </a:rPr>
              <a:t>は、少し力を入れると取り外せる構造になっている。取り外した後に露出したゴム栓には直接輸液セットが装着可能であり、誤って原液をそのまま点滴投与する可能性が有る。</a:t>
            </a:r>
            <a:endParaRPr lang="ja-JP" altLang="en-US" sz="1000" dirty="0">
              <a:solidFill>
                <a:srgbClr val="FF0000"/>
              </a:solidFill>
            </a:endParaRPr>
          </a:p>
        </p:txBody>
      </p:sp>
      <p:sp>
        <p:nvSpPr>
          <p:cNvPr id="12" name="テキスト ボックス 11"/>
          <p:cNvSpPr txBox="1"/>
          <p:nvPr/>
        </p:nvSpPr>
        <p:spPr>
          <a:xfrm>
            <a:off x="414670" y="4603900"/>
            <a:ext cx="2023311" cy="246221"/>
          </a:xfrm>
          <a:prstGeom prst="rect">
            <a:avLst/>
          </a:prstGeom>
          <a:noFill/>
        </p:spPr>
        <p:txBody>
          <a:bodyPr wrap="none" rtlCol="0">
            <a:spAutoFit/>
          </a:bodyPr>
          <a:lstStyle/>
          <a:p>
            <a:r>
              <a:rPr kumimoji="1" lang="ja-JP" altLang="en-US" sz="1000" dirty="0" smtClean="0">
                <a:solidFill>
                  <a:srgbClr val="FF0000"/>
                </a:solidFill>
              </a:rPr>
              <a:t>注１：大塚</a:t>
            </a:r>
            <a:r>
              <a:rPr kumimoji="1" lang="ja-JP" altLang="en-US" sz="1000" dirty="0" smtClean="0">
                <a:solidFill>
                  <a:srgbClr val="FF0000"/>
                </a:solidFill>
              </a:rPr>
              <a:t>生食注ＴＮ</a:t>
            </a:r>
            <a:r>
              <a:rPr kumimoji="1" lang="ja-JP" altLang="en-US" sz="1000" dirty="0" smtClean="0">
                <a:solidFill>
                  <a:srgbClr val="FF0000"/>
                </a:solidFill>
              </a:rPr>
              <a:t>と同様の構造</a:t>
            </a:r>
            <a:endParaRPr kumimoji="1" lang="ja-JP" altLang="en-US" sz="1000" dirty="0">
              <a:solidFill>
                <a:srgbClr val="FF0000"/>
              </a:solidFill>
            </a:endParaRPr>
          </a:p>
        </p:txBody>
      </p:sp>
    </p:spTree>
    <p:extLst>
      <p:ext uri="{BB962C8B-B14F-4D97-AF65-F5344CB8AC3E}">
        <p14:creationId xmlns:p14="http://schemas.microsoft.com/office/powerpoint/2010/main" val="165188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2017" y="1510912"/>
            <a:ext cx="1425273" cy="182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482418" y="1135702"/>
            <a:ext cx="1723549" cy="600164"/>
          </a:xfrm>
          <a:prstGeom prst="rect">
            <a:avLst/>
          </a:prstGeom>
        </p:spPr>
        <p:txBody>
          <a:bodyPr wrap="none">
            <a:spAutoFit/>
          </a:bodyPr>
          <a:lstStyle/>
          <a:p>
            <a:r>
              <a:rPr lang="ja-JP" altLang="en-US" sz="1100" dirty="0">
                <a:latin typeface="ＭＳ Ｐゴシック" panose="020B0600070205080204" pitchFamily="50" charset="-128"/>
                <a:ea typeface="ＭＳ Ｐゴシック" panose="020B0600070205080204" pitchFamily="50" charset="-128"/>
              </a:rPr>
              <a:t>アスパラカリウム注</a:t>
            </a:r>
            <a:r>
              <a:rPr lang="en-US" altLang="ja-JP" sz="1100" dirty="0" smtClean="0">
                <a:latin typeface="ＭＳ Ｐゴシック" panose="020B0600070205080204" pitchFamily="50" charset="-128"/>
                <a:ea typeface="ＭＳ Ｐゴシック" panose="020B0600070205080204" pitchFamily="50" charset="-128"/>
              </a:rPr>
              <a:t>10mEq</a:t>
            </a:r>
          </a:p>
          <a:p>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smtClean="0">
                <a:latin typeface="ＭＳ Ｐゴシック" panose="020B0600070205080204" pitchFamily="50" charset="-128"/>
                <a:ea typeface="ＭＳ Ｐゴシック" panose="020B0600070205080204" pitchFamily="50" charset="-128"/>
              </a:rPr>
              <a:t>10mL</a:t>
            </a:r>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a:latin typeface="+mn-ea"/>
              </a:rPr>
              <a:t> K</a:t>
            </a:r>
            <a:r>
              <a:rPr lang="ja-JP" altLang="en-US" sz="1100" baseline="30000" dirty="0">
                <a:latin typeface="+mn-ea"/>
              </a:rPr>
              <a:t>＋</a:t>
            </a:r>
            <a:r>
              <a:rPr lang="ja-JP" altLang="en-US" sz="1100" dirty="0">
                <a:latin typeface="+mn-ea"/>
              </a:rPr>
              <a:t>： </a:t>
            </a:r>
            <a:r>
              <a:rPr lang="en-US" altLang="ja-JP" sz="1100" dirty="0" smtClean="0">
                <a:latin typeface="ＭＳ Ｐゴシック" panose="020B0600070205080204" pitchFamily="50" charset="-128"/>
                <a:ea typeface="ＭＳ Ｐゴシック" panose="020B0600070205080204" pitchFamily="50" charset="-128"/>
              </a:rPr>
              <a:t>10mEq/A</a:t>
            </a:r>
            <a:r>
              <a:rPr lang="ja-JP" altLang="en-US" sz="1100" dirty="0" smtClean="0">
                <a:latin typeface="ＭＳ Ｐゴシック" panose="020B0600070205080204" pitchFamily="50" charset="-128"/>
                <a:ea typeface="ＭＳ Ｐゴシック" panose="020B0600070205080204" pitchFamily="50" charset="-128"/>
              </a:rPr>
              <a:t>）</a:t>
            </a:r>
            <a:endParaRPr lang="en-US" altLang="ja-JP" sz="1100" dirty="0" smtClean="0">
              <a:latin typeface="ＭＳ Ｐゴシック" panose="020B0600070205080204" pitchFamily="50" charset="-128"/>
              <a:ea typeface="ＭＳ Ｐゴシック" panose="020B0600070205080204" pitchFamily="50" charset="-128"/>
            </a:endParaRPr>
          </a:p>
          <a:p>
            <a:r>
              <a:rPr lang="zh-TW" altLang="en-US" sz="1100" dirty="0">
                <a:latin typeface="ＭＳ Ｐゴシック" panose="020B0600070205080204" pitchFamily="50" charset="-128"/>
                <a:ea typeface="ＭＳ Ｐゴシック" panose="020B0600070205080204" pitchFamily="50" charset="-128"/>
              </a:rPr>
              <a:t>田辺三菱製薬</a:t>
            </a:r>
            <a:r>
              <a:rPr lang="en-US" altLang="zh-TW" sz="1100" dirty="0">
                <a:latin typeface="ＭＳ Ｐゴシック" panose="020B0600070205080204" pitchFamily="50" charset="-128"/>
                <a:ea typeface="ＭＳ Ｐゴシック" panose="020B0600070205080204" pitchFamily="50" charset="-128"/>
              </a:rPr>
              <a:t>(</a:t>
            </a:r>
            <a:r>
              <a:rPr lang="zh-TW" altLang="en-US" sz="1100" dirty="0">
                <a:latin typeface="ＭＳ Ｐゴシック" panose="020B0600070205080204" pitchFamily="50" charset="-128"/>
                <a:ea typeface="ＭＳ Ｐゴシック" panose="020B0600070205080204" pitchFamily="50" charset="-128"/>
              </a:rPr>
              <a:t>株</a:t>
            </a:r>
            <a:r>
              <a:rPr lang="en-US" altLang="zh-TW" sz="1100" dirty="0" smtClean="0">
                <a:latin typeface="ＭＳ Ｐゴシック" panose="020B0600070205080204" pitchFamily="50" charset="-128"/>
                <a:ea typeface="ＭＳ Ｐゴシック" panose="020B0600070205080204" pitchFamily="50" charset="-128"/>
              </a:rPr>
              <a:t>)</a:t>
            </a:r>
            <a:endParaRPr lang="en-US" altLang="zh-TW" sz="1100" dirty="0">
              <a:latin typeface="ＭＳ Ｐゴシック" panose="020B0600070205080204" pitchFamily="50" charset="-128"/>
              <a:ea typeface="ＭＳ Ｐゴシック" panose="020B0600070205080204"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9353" y="4834225"/>
            <a:ext cx="1628388" cy="205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2582338" y="4732733"/>
            <a:ext cx="3796142" cy="461665"/>
          </a:xfrm>
          <a:prstGeom prst="rect">
            <a:avLst/>
          </a:prstGeom>
        </p:spPr>
        <p:txBody>
          <a:bodyPr wrap="square">
            <a:spAutoFit/>
          </a:bodyPr>
          <a:lstStyle/>
          <a:p>
            <a:pPr lvl="0"/>
            <a:r>
              <a:rPr lang="ja-JP" altLang="en-US" sz="1200" dirty="0" smtClean="0">
                <a:solidFill>
                  <a:prstClr val="black"/>
                </a:solidFill>
                <a:latin typeface="ＭＳ Ｐゴシック" panose="020B0600070205080204" pitchFamily="50" charset="-128"/>
                <a:ea typeface="ＭＳ Ｐゴシック" panose="020B0600070205080204" pitchFamily="50" charset="-128"/>
              </a:rPr>
              <a:t>アスパラ注射液</a:t>
            </a:r>
            <a:r>
              <a:rPr lang="en-US" altLang="ja-JP" sz="1200" dirty="0">
                <a:solidFill>
                  <a:prstClr val="black"/>
                </a:solidFill>
                <a:latin typeface="ＭＳ Ｐゴシック" panose="020B0600070205080204" pitchFamily="50" charset="-128"/>
                <a:ea typeface="ＭＳ Ｐゴシック" panose="020B0600070205080204" pitchFamily="50" charset="-128"/>
              </a:rPr>
              <a:t> </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（アスパラギン酸</a:t>
            </a:r>
            <a:r>
              <a:rPr lang="en-US" altLang="ja-JP" sz="1200" dirty="0" smtClean="0">
                <a:solidFill>
                  <a:prstClr val="black"/>
                </a:solidFill>
                <a:latin typeface="ＭＳ Ｐゴシック" panose="020B0600070205080204" pitchFamily="50" charset="-128"/>
                <a:ea typeface="ＭＳ Ｐゴシック" panose="020B0600070205080204" pitchFamily="50" charset="-128"/>
              </a:rPr>
              <a:t>K</a:t>
            </a:r>
            <a:r>
              <a:rPr lang="ja-JP" altLang="en-US" sz="1200" dirty="0">
                <a:solidFill>
                  <a:prstClr val="black"/>
                </a:solidFill>
                <a:latin typeface="ＭＳ Ｐゴシック" panose="020B0600070205080204" pitchFamily="50" charset="-128"/>
                <a:ea typeface="ＭＳ Ｐゴシック" panose="020B0600070205080204" pitchFamily="50" charset="-128"/>
              </a:rPr>
              <a:t>、</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アスパラギン</a:t>
            </a:r>
            <a:r>
              <a:rPr lang="ja-JP" altLang="en-US" sz="1200" dirty="0">
                <a:solidFill>
                  <a:prstClr val="black"/>
                </a:solidFill>
                <a:latin typeface="ＭＳ Ｐゴシック" panose="020B0600070205080204" pitchFamily="50" charset="-128"/>
                <a:ea typeface="ＭＳ Ｐゴシック" panose="020B0600070205080204" pitchFamily="50" charset="-128"/>
              </a:rPr>
              <a:t>酸</a:t>
            </a:r>
            <a:r>
              <a:rPr lang="en-US" altLang="ja-JP" sz="1200" dirty="0" smtClean="0">
                <a:solidFill>
                  <a:prstClr val="black"/>
                </a:solidFill>
                <a:latin typeface="ＭＳ Ｐゴシック" panose="020B0600070205080204" pitchFamily="50" charset="-128"/>
                <a:ea typeface="ＭＳ Ｐゴシック" panose="020B0600070205080204" pitchFamily="50" charset="-128"/>
              </a:rPr>
              <a:t>Mg</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200" dirty="0" smtClean="0">
              <a:solidFill>
                <a:prstClr val="black"/>
              </a:solidFill>
              <a:latin typeface="ＭＳ Ｐゴシック" panose="020B0600070205080204" pitchFamily="50" charset="-128"/>
              <a:ea typeface="ＭＳ Ｐゴシック" panose="020B0600070205080204" pitchFamily="50" charset="-128"/>
            </a:endParaRPr>
          </a:p>
          <a:p>
            <a:r>
              <a:rPr lang="zh-TW" altLang="en-US" sz="1200" dirty="0">
                <a:latin typeface="ＭＳ Ｐゴシック" panose="020B0600070205080204" pitchFamily="50" charset="-128"/>
                <a:ea typeface="ＭＳ Ｐゴシック" panose="020B0600070205080204" pitchFamily="50" charset="-128"/>
              </a:rPr>
              <a:t>田辺三菱製薬</a:t>
            </a:r>
            <a:r>
              <a:rPr lang="en-US" altLang="zh-TW" sz="1200" dirty="0">
                <a:latin typeface="ＭＳ Ｐゴシック" panose="020B0600070205080204" pitchFamily="50" charset="-128"/>
                <a:ea typeface="ＭＳ Ｐゴシック" panose="020B0600070205080204" pitchFamily="50" charset="-128"/>
              </a:rPr>
              <a:t>(</a:t>
            </a:r>
            <a:r>
              <a:rPr lang="zh-TW" altLang="en-US" sz="1200" dirty="0">
                <a:latin typeface="ＭＳ Ｐゴシック" panose="020B0600070205080204" pitchFamily="50" charset="-128"/>
                <a:ea typeface="ＭＳ Ｐゴシック" panose="020B0600070205080204" pitchFamily="50" charset="-128"/>
              </a:rPr>
              <a:t>株</a:t>
            </a:r>
            <a:r>
              <a:rPr lang="en-US" altLang="zh-TW" sz="1200" dirty="0" smtClean="0">
                <a:latin typeface="ＭＳ Ｐゴシック" panose="020B0600070205080204" pitchFamily="50" charset="-128"/>
                <a:ea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  </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54827"/>
          <a:stretch/>
        </p:blipFill>
        <p:spPr bwMode="auto">
          <a:xfrm rot="5400000">
            <a:off x="4568623" y="593206"/>
            <a:ext cx="553189" cy="24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3620617" y="1006745"/>
            <a:ext cx="2963710" cy="600164"/>
          </a:xfrm>
          <a:prstGeom prst="rect">
            <a:avLst/>
          </a:prstGeom>
        </p:spPr>
        <p:txBody>
          <a:bodyPr wrap="square">
            <a:spAutoFit/>
          </a:bodyPr>
          <a:lstStyle/>
          <a:p>
            <a:r>
              <a:rPr lang="ja-JP" altLang="en-US" sz="1100" dirty="0"/>
              <a:t>Ｌ</a:t>
            </a:r>
            <a:r>
              <a:rPr lang="en-US" altLang="ja-JP" sz="1100" dirty="0" smtClean="0"/>
              <a:t>-</a:t>
            </a:r>
            <a:r>
              <a:rPr lang="ja-JP" altLang="en-US" sz="1100" dirty="0"/>
              <a:t>アスパラギン酸カリウム点滴静注</a:t>
            </a:r>
            <a:r>
              <a:rPr lang="ja-JP" altLang="en-US" sz="1100" dirty="0" smtClean="0"/>
              <a:t>液</a:t>
            </a:r>
            <a:r>
              <a:rPr lang="en-US" altLang="ja-JP" sz="1100" dirty="0" smtClean="0"/>
              <a:t>10 mEq</a:t>
            </a:r>
          </a:p>
          <a:p>
            <a:r>
              <a:rPr lang="ja-JP" altLang="en-US" sz="1100" dirty="0" smtClean="0"/>
              <a:t>「</a:t>
            </a:r>
            <a:r>
              <a:rPr lang="ja-JP" altLang="en-US" sz="1100" dirty="0"/>
              <a:t>トーワ</a:t>
            </a:r>
            <a:r>
              <a:rPr lang="ja-JP" altLang="en-US" sz="1100" dirty="0" smtClean="0"/>
              <a:t>」</a:t>
            </a:r>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10mL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mn-ea"/>
              </a:rPr>
              <a:t> K</a:t>
            </a:r>
            <a:r>
              <a:rPr lang="ja-JP" altLang="en-US" sz="1100" baseline="30000" dirty="0">
                <a:latin typeface="+mn-ea"/>
              </a:rPr>
              <a:t>＋</a:t>
            </a:r>
            <a:r>
              <a:rPr lang="ja-JP" altLang="en-US" sz="1100" dirty="0">
                <a:latin typeface="+mn-ea"/>
              </a:rPr>
              <a:t>： </a:t>
            </a:r>
            <a:r>
              <a:rPr lang="en-US" altLang="ja-JP" sz="1100" dirty="0" smtClean="0">
                <a:latin typeface="ＭＳ Ｐゴシック" panose="020B0600070205080204" pitchFamily="50" charset="-128"/>
                <a:ea typeface="ＭＳ Ｐゴシック" panose="020B0600070205080204" pitchFamily="50" charset="-128"/>
              </a:rPr>
              <a:t>10 mEq/A</a:t>
            </a:r>
            <a:r>
              <a:rPr lang="ja-JP" altLang="en-US" sz="1100" dirty="0" smtClean="0">
                <a:latin typeface="ＭＳ Ｐゴシック" panose="020B0600070205080204" pitchFamily="50" charset="-128"/>
                <a:ea typeface="ＭＳ Ｐゴシック" panose="020B0600070205080204" pitchFamily="50" charset="-128"/>
              </a:rPr>
              <a:t>）</a:t>
            </a:r>
            <a:endParaRPr lang="en-US" altLang="ja-JP" sz="1100" dirty="0" smtClean="0">
              <a:latin typeface="ＭＳ Ｐゴシック" panose="020B0600070205080204" pitchFamily="50" charset="-128"/>
              <a:ea typeface="ＭＳ Ｐゴシック" panose="020B0600070205080204" pitchFamily="50" charset="-128"/>
            </a:endParaRPr>
          </a:p>
          <a:p>
            <a:r>
              <a:rPr lang="zh-TW" altLang="en-US" sz="1100" dirty="0">
                <a:latin typeface="ＭＳ Ｐゴシック" panose="020B0600070205080204" pitchFamily="50" charset="-128"/>
                <a:ea typeface="ＭＳ Ｐゴシック" panose="020B0600070205080204" pitchFamily="50" charset="-128"/>
              </a:rPr>
              <a:t>東和薬品（株</a:t>
            </a:r>
            <a:r>
              <a:rPr lang="zh-TW" altLang="en-US" sz="1100" dirty="0" smtClean="0">
                <a:latin typeface="ＭＳ Ｐゴシック" panose="020B0600070205080204" pitchFamily="50" charset="-128"/>
                <a:ea typeface="ＭＳ Ｐゴシック" panose="020B0600070205080204" pitchFamily="50" charset="-128"/>
              </a:rPr>
              <a:t>）</a:t>
            </a:r>
            <a:endParaRPr lang="zh-TW" altLang="en-US" sz="1100" dirty="0">
              <a:latin typeface="ＭＳ Ｐゴシック" panose="020B0600070205080204" pitchFamily="50" charset="-128"/>
              <a:ea typeface="ＭＳ Ｐゴシック" panose="020B0600070205080204" pitchFamily="50" charset="-128"/>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49783" y="2812927"/>
            <a:ext cx="497983" cy="255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3620617" y="3267641"/>
            <a:ext cx="2963710" cy="600164"/>
          </a:xfrm>
          <a:prstGeom prst="rect">
            <a:avLst/>
          </a:prstGeom>
        </p:spPr>
        <p:txBody>
          <a:bodyPr wrap="square">
            <a:spAutoFit/>
          </a:bodyPr>
          <a:lstStyle/>
          <a:p>
            <a:r>
              <a:rPr lang="ja-JP" altLang="en-US" sz="1100" dirty="0"/>
              <a:t>Ｌ−アスパラギン酸カリウム点滴静注</a:t>
            </a:r>
            <a:r>
              <a:rPr lang="ja-JP" altLang="en-US" sz="1100" dirty="0" smtClean="0"/>
              <a:t>液</a:t>
            </a:r>
            <a:r>
              <a:rPr lang="en-US" altLang="ja-JP" sz="1100" dirty="0"/>
              <a:t>10 mEq</a:t>
            </a:r>
          </a:p>
          <a:p>
            <a:r>
              <a:rPr lang="ja-JP" altLang="en-US" sz="1100" dirty="0" smtClean="0"/>
              <a:t>「</a:t>
            </a:r>
            <a:r>
              <a:rPr lang="ja-JP" altLang="en-US" sz="1100" dirty="0"/>
              <a:t>日新</a:t>
            </a:r>
            <a:r>
              <a:rPr lang="ja-JP" altLang="en-US" sz="1100" dirty="0" smtClean="0"/>
              <a:t>」</a:t>
            </a:r>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smtClean="0">
                <a:latin typeface="ＭＳ Ｐゴシック" panose="020B0600070205080204" pitchFamily="50" charset="-128"/>
                <a:ea typeface="ＭＳ Ｐゴシック" panose="020B0600070205080204" pitchFamily="50" charset="-128"/>
              </a:rPr>
              <a:t>10mL</a:t>
            </a:r>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smtClean="0">
                <a:latin typeface="+mn-ea"/>
              </a:rPr>
              <a:t> K</a:t>
            </a:r>
            <a:r>
              <a:rPr lang="ja-JP" altLang="en-US" sz="1100" baseline="30000" dirty="0" smtClean="0">
                <a:latin typeface="+mn-ea"/>
              </a:rPr>
              <a:t>＋</a:t>
            </a:r>
            <a:r>
              <a:rPr lang="ja-JP" altLang="en-US" sz="1100" dirty="0" smtClean="0">
                <a:latin typeface="+mn-ea"/>
              </a:rPr>
              <a:t>： </a:t>
            </a:r>
            <a:r>
              <a:rPr lang="en-US" altLang="ja-JP" sz="1100" dirty="0" smtClean="0">
                <a:latin typeface="ＭＳ Ｐゴシック" panose="020B0600070205080204" pitchFamily="50" charset="-128"/>
                <a:ea typeface="ＭＳ Ｐゴシック" panose="020B0600070205080204" pitchFamily="50" charset="-128"/>
              </a:rPr>
              <a:t>10mEq/A</a:t>
            </a:r>
            <a:r>
              <a:rPr lang="ja-JP" altLang="en-US" sz="1100" dirty="0" smtClean="0">
                <a:latin typeface="ＭＳ Ｐゴシック" panose="020B0600070205080204" pitchFamily="50" charset="-128"/>
                <a:ea typeface="ＭＳ Ｐゴシック" panose="020B0600070205080204" pitchFamily="50" charset="-128"/>
              </a:rPr>
              <a:t>）</a:t>
            </a:r>
            <a:endParaRPr lang="en-US" altLang="ja-JP" sz="1100" dirty="0" smtClean="0">
              <a:latin typeface="ＭＳ Ｐゴシック" panose="020B0600070205080204" pitchFamily="50" charset="-128"/>
              <a:ea typeface="ＭＳ Ｐゴシック" panose="020B0600070205080204" pitchFamily="50" charset="-128"/>
            </a:endParaRPr>
          </a:p>
          <a:p>
            <a:r>
              <a:rPr lang="zh-TW" altLang="en-US" sz="1100" dirty="0">
                <a:latin typeface="ＭＳ Ｐゴシック" panose="020B0600070205080204" pitchFamily="50" charset="-128"/>
                <a:ea typeface="ＭＳ Ｐゴシック" panose="020B0600070205080204" pitchFamily="50" charset="-128"/>
              </a:rPr>
              <a:t>日新製薬（株</a:t>
            </a:r>
            <a:r>
              <a:rPr lang="zh-TW" altLang="en-US" sz="1100" dirty="0" smtClean="0">
                <a:latin typeface="ＭＳ Ｐゴシック" panose="020B0600070205080204" pitchFamily="50" charset="-128"/>
                <a:ea typeface="ＭＳ Ｐゴシック" panose="020B0600070205080204" pitchFamily="50" charset="-128"/>
              </a:rPr>
              <a:t>）</a:t>
            </a:r>
            <a:endParaRPr lang="zh-TW" altLang="en-US" sz="1100" dirty="0">
              <a:latin typeface="ＭＳ Ｐゴシック" panose="020B0600070205080204" pitchFamily="50" charset="-128"/>
              <a:ea typeface="ＭＳ Ｐゴシック" panose="020B0600070205080204" pitchFamily="50" charset="-128"/>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26656" y="1670439"/>
            <a:ext cx="560743" cy="257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3620616" y="2110375"/>
            <a:ext cx="2556316" cy="600164"/>
          </a:xfrm>
          <a:prstGeom prst="rect">
            <a:avLst/>
          </a:prstGeom>
        </p:spPr>
        <p:txBody>
          <a:bodyPr wrap="square">
            <a:spAutoFit/>
          </a:bodyPr>
          <a:lstStyle/>
          <a:p>
            <a:r>
              <a:rPr lang="ja-JP" altLang="en-US" sz="1100" dirty="0">
                <a:solidFill>
                  <a:prstClr val="black"/>
                </a:solidFill>
              </a:rPr>
              <a:t>Ｌ</a:t>
            </a:r>
            <a:r>
              <a:rPr lang="en-US" altLang="ja-JP" sz="1100" dirty="0" smtClean="0">
                <a:solidFill>
                  <a:prstClr val="black"/>
                </a:solidFill>
              </a:rPr>
              <a:t>-</a:t>
            </a:r>
            <a:r>
              <a:rPr lang="ja-JP" altLang="en-US" sz="1100" dirty="0">
                <a:solidFill>
                  <a:prstClr val="black"/>
                </a:solidFill>
              </a:rPr>
              <a:t>アスパラギン</a:t>
            </a:r>
            <a:r>
              <a:rPr lang="ja-JP" altLang="en-US" sz="1100" dirty="0" smtClean="0">
                <a:solidFill>
                  <a:prstClr val="black"/>
                </a:solidFill>
              </a:rPr>
              <a:t>酸</a:t>
            </a:r>
            <a:r>
              <a:rPr lang="ja-JP" altLang="en-US" sz="1100" dirty="0">
                <a:solidFill>
                  <a:prstClr val="black"/>
                </a:solidFill>
              </a:rPr>
              <a:t>Ｋ</a:t>
            </a:r>
            <a:r>
              <a:rPr lang="ja-JP" altLang="en-US" sz="1100" dirty="0" smtClean="0">
                <a:solidFill>
                  <a:prstClr val="black"/>
                </a:solidFill>
              </a:rPr>
              <a:t>点滴</a:t>
            </a:r>
            <a:r>
              <a:rPr lang="ja-JP" altLang="en-US" sz="1100" dirty="0">
                <a:solidFill>
                  <a:prstClr val="black"/>
                </a:solidFill>
              </a:rPr>
              <a:t>静注</a:t>
            </a:r>
            <a:r>
              <a:rPr lang="ja-JP" altLang="en-US" sz="1100" dirty="0" smtClean="0">
                <a:solidFill>
                  <a:prstClr val="black"/>
                </a:solidFill>
              </a:rPr>
              <a:t>液</a:t>
            </a:r>
            <a:r>
              <a:rPr lang="en-US" altLang="ja-JP" sz="1100" dirty="0"/>
              <a:t>10 mEq</a:t>
            </a:r>
          </a:p>
          <a:p>
            <a:pPr lvl="0"/>
            <a:r>
              <a:rPr lang="ja-JP" altLang="en-US" sz="1100" dirty="0" smtClean="0">
                <a:solidFill>
                  <a:prstClr val="black"/>
                </a:solidFill>
              </a:rPr>
              <a:t>「</a:t>
            </a:r>
            <a:r>
              <a:rPr lang="ja-JP" altLang="en-US" sz="1100" dirty="0">
                <a:solidFill>
                  <a:prstClr val="black"/>
                </a:solidFill>
              </a:rPr>
              <a:t>タイヨー</a:t>
            </a:r>
            <a:r>
              <a:rPr lang="ja-JP" altLang="en-US" sz="1100" dirty="0" smtClean="0">
                <a:solidFill>
                  <a:prstClr val="black"/>
                </a:solidFill>
              </a:rPr>
              <a:t>」</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1100" dirty="0" smtClean="0">
                <a:solidFill>
                  <a:prstClr val="black"/>
                </a:solidFill>
                <a:latin typeface="ＭＳ Ｐゴシック" panose="020B0600070205080204" pitchFamily="50" charset="-128"/>
                <a:ea typeface="ＭＳ Ｐゴシック" panose="020B0600070205080204" pitchFamily="50" charset="-128"/>
              </a:rPr>
              <a:t>10mL</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1100" dirty="0" smtClean="0">
                <a:solidFill>
                  <a:prstClr val="black"/>
                </a:solidFill>
                <a:latin typeface="ＭＳ Ｐゴシック"/>
              </a:rPr>
              <a:t> K</a:t>
            </a:r>
            <a:r>
              <a:rPr lang="ja-JP" altLang="en-US" sz="1100" baseline="30000" dirty="0" smtClean="0">
                <a:solidFill>
                  <a:prstClr val="black"/>
                </a:solidFill>
                <a:latin typeface="ＭＳ Ｐゴシック"/>
              </a:rPr>
              <a:t>＋</a:t>
            </a:r>
            <a:r>
              <a:rPr lang="ja-JP" altLang="en-US" sz="1100" dirty="0" smtClean="0">
                <a:solidFill>
                  <a:prstClr val="black"/>
                </a:solidFill>
                <a:latin typeface="ＭＳ Ｐゴシック"/>
              </a:rPr>
              <a:t>： </a:t>
            </a:r>
            <a:r>
              <a:rPr lang="en-US" altLang="ja-JP" sz="1100" dirty="0" smtClean="0">
                <a:solidFill>
                  <a:prstClr val="black"/>
                </a:solidFill>
                <a:latin typeface="ＭＳ Ｐゴシック" panose="020B0600070205080204" pitchFamily="50" charset="-128"/>
                <a:ea typeface="ＭＳ Ｐゴシック" panose="020B0600070205080204" pitchFamily="50" charset="-128"/>
              </a:rPr>
              <a:t>10mEq/A</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pPr lvl="0"/>
            <a:r>
              <a:rPr lang="ja-JP" altLang="en-US" sz="1100" dirty="0">
                <a:solidFill>
                  <a:prstClr val="black"/>
                </a:solidFill>
                <a:latin typeface="ＭＳ Ｐゴシック" panose="020B0600070205080204" pitchFamily="50" charset="-128"/>
                <a:ea typeface="ＭＳ Ｐゴシック" panose="020B0600070205080204" pitchFamily="50" charset="-128"/>
              </a:rPr>
              <a:t>テバ</a:t>
            </a:r>
            <a:r>
              <a:rPr lang="ja-JP" altLang="en-US" sz="1100" dirty="0" smtClean="0">
                <a:solidFill>
                  <a:prstClr val="black"/>
                </a:solidFill>
                <a:latin typeface="ＭＳ Ｐゴシック" panose="020B0600070205080204" pitchFamily="50" charset="-128"/>
                <a:ea typeface="ＭＳ Ｐゴシック" panose="020B0600070205080204" pitchFamily="50" charset="-128"/>
              </a:rPr>
              <a:t>製薬</a:t>
            </a:r>
            <a:endParaRPr lang="ja-JP" altLang="en-US" sz="1100" dirty="0">
              <a:solidFill>
                <a:prstClr val="black"/>
              </a:solidFill>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1602817" y="152400"/>
            <a:ext cx="3639138" cy="553998"/>
          </a:xfrm>
          <a:prstGeom prst="rect">
            <a:avLst/>
          </a:prstGeom>
          <a:noFill/>
        </p:spPr>
        <p:txBody>
          <a:bodyPr wrap="none" rtlCol="0">
            <a:spAutoFit/>
          </a:bodyPr>
          <a:lstStyle/>
          <a:p>
            <a:pPr algn="ctr"/>
            <a:r>
              <a:rPr kumimoji="1" lang="ja-JP" altLang="en-US" sz="1200" dirty="0" smtClean="0">
                <a:latin typeface="+mj-ea"/>
                <a:ea typeface="+mj-ea"/>
              </a:rPr>
              <a:t>病棟保管を禁止するべき注射剤 ②</a:t>
            </a:r>
            <a:endParaRPr kumimoji="1" lang="en-US" altLang="ja-JP" sz="1200" dirty="0" smtClean="0">
              <a:latin typeface="+mj-ea"/>
              <a:ea typeface="+mj-ea"/>
            </a:endParaRPr>
          </a:p>
          <a:p>
            <a:pPr algn="ctr"/>
            <a:r>
              <a:rPr lang="en-US" altLang="ja-JP" b="1" dirty="0" smtClean="0">
                <a:latin typeface="+mj-ea"/>
                <a:ea typeface="+mj-ea"/>
              </a:rPr>
              <a:t>【L-</a:t>
            </a:r>
            <a:r>
              <a:rPr lang="ja-JP" altLang="en-US" b="1" dirty="0" smtClean="0">
                <a:latin typeface="+mj-ea"/>
                <a:ea typeface="+mj-ea"/>
              </a:rPr>
              <a:t>アスパラギン酸カリウム注射剤</a:t>
            </a:r>
            <a:r>
              <a:rPr lang="en-US" altLang="ja-JP" b="1" dirty="0" smtClean="0">
                <a:latin typeface="+mj-ea"/>
                <a:ea typeface="+mj-ea"/>
              </a:rPr>
              <a:t>】</a:t>
            </a:r>
            <a:endParaRPr kumimoji="1" lang="ja-JP" altLang="en-US" b="1" dirty="0">
              <a:latin typeface="+mj-ea"/>
              <a:ea typeface="+mj-ea"/>
            </a:endParaRPr>
          </a:p>
        </p:txBody>
      </p:sp>
      <p:sp>
        <p:nvSpPr>
          <p:cNvPr id="29" name="テキスト ボックス 28"/>
          <p:cNvSpPr txBox="1"/>
          <p:nvPr/>
        </p:nvSpPr>
        <p:spPr>
          <a:xfrm>
            <a:off x="2750667" y="708882"/>
            <a:ext cx="1322798" cy="276999"/>
          </a:xfrm>
          <a:prstGeom prst="rect">
            <a:avLst/>
          </a:prstGeom>
          <a:noFill/>
        </p:spPr>
        <p:txBody>
          <a:bodyPr wrap="none" rtlCol="0">
            <a:spAutoFit/>
          </a:bodyPr>
          <a:lstStyle/>
          <a:p>
            <a:r>
              <a:rPr kumimoji="1" lang="ja-JP" altLang="en-US" sz="1200" dirty="0" smtClean="0">
                <a:latin typeface="+mj-ea"/>
                <a:ea typeface="+mj-ea"/>
              </a:rPr>
              <a:t>アンプル入り製剤</a:t>
            </a:r>
            <a:endParaRPr kumimoji="1" lang="ja-JP" altLang="en-US" sz="1200" dirty="0">
              <a:latin typeface="+mj-ea"/>
              <a:ea typeface="+mj-ea"/>
            </a:endParaRPr>
          </a:p>
        </p:txBody>
      </p:sp>
      <p:cxnSp>
        <p:nvCxnSpPr>
          <p:cNvPr id="23" name="直線コネクタ 22"/>
          <p:cNvCxnSpPr/>
          <p:nvPr/>
        </p:nvCxnSpPr>
        <p:spPr>
          <a:xfrm>
            <a:off x="3106267" y="1092492"/>
            <a:ext cx="0" cy="302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503267" y="762857"/>
            <a:ext cx="1085554" cy="276999"/>
          </a:xfrm>
          <a:prstGeom prst="rect">
            <a:avLst/>
          </a:prstGeom>
          <a:noFill/>
        </p:spPr>
        <p:txBody>
          <a:bodyPr wrap="none" rtlCol="0">
            <a:spAutoFit/>
          </a:bodyPr>
          <a:lstStyle/>
          <a:p>
            <a:r>
              <a:rPr kumimoji="1" lang="ja-JP" altLang="en-US" sz="1200" dirty="0" smtClean="0">
                <a:latin typeface="+mj-ea"/>
                <a:ea typeface="+mj-ea"/>
              </a:rPr>
              <a:t>ジェネリック品</a:t>
            </a:r>
            <a:endParaRPr kumimoji="1" lang="ja-JP" altLang="en-US" sz="1200" dirty="0">
              <a:latin typeface="+mj-ea"/>
              <a:ea typeface="+mj-ea"/>
            </a:endParaRPr>
          </a:p>
        </p:txBody>
      </p:sp>
      <p:sp>
        <p:nvSpPr>
          <p:cNvPr id="36" name="テキスト ボックス 35"/>
          <p:cNvSpPr txBox="1"/>
          <p:nvPr/>
        </p:nvSpPr>
        <p:spPr>
          <a:xfrm>
            <a:off x="1062692" y="842232"/>
            <a:ext cx="851515" cy="276999"/>
          </a:xfrm>
          <a:prstGeom prst="rect">
            <a:avLst/>
          </a:prstGeom>
          <a:noFill/>
        </p:spPr>
        <p:txBody>
          <a:bodyPr wrap="none" rtlCol="0">
            <a:spAutoFit/>
          </a:bodyPr>
          <a:lstStyle/>
          <a:p>
            <a:r>
              <a:rPr lang="ja-JP" altLang="en-US" sz="1200" dirty="0" smtClean="0">
                <a:latin typeface="+mj-ea"/>
                <a:ea typeface="+mj-ea"/>
              </a:rPr>
              <a:t>先　発　</a:t>
            </a:r>
            <a:r>
              <a:rPr kumimoji="1" lang="ja-JP" altLang="en-US" sz="1200" dirty="0" smtClean="0">
                <a:latin typeface="+mj-ea"/>
                <a:ea typeface="+mj-ea"/>
              </a:rPr>
              <a:t>品</a:t>
            </a:r>
            <a:endParaRPr kumimoji="1" lang="ja-JP" altLang="en-US" sz="1200" dirty="0">
              <a:latin typeface="+mj-ea"/>
              <a:ea typeface="+mj-ea"/>
            </a:endParaRPr>
          </a:p>
        </p:txBody>
      </p:sp>
      <p:sp>
        <p:nvSpPr>
          <p:cNvPr id="27" name="テキスト ボックス 26"/>
          <p:cNvSpPr txBox="1"/>
          <p:nvPr/>
        </p:nvSpPr>
        <p:spPr>
          <a:xfrm>
            <a:off x="70967" y="3200692"/>
            <a:ext cx="2984500" cy="1107996"/>
          </a:xfrm>
          <a:prstGeom prst="rect">
            <a:avLst/>
          </a:prstGeom>
          <a:noFill/>
        </p:spPr>
        <p:txBody>
          <a:bodyPr wrap="square" rtlCol="0">
            <a:spAutoFit/>
          </a:bodyPr>
          <a:lstStyle/>
          <a:p>
            <a:r>
              <a:rPr kumimoji="1" lang="en-US" altLang="ja-JP" sz="1100" dirty="0" smtClean="0">
                <a:latin typeface="+mj-ea"/>
                <a:ea typeface="+mj-ea"/>
              </a:rPr>
              <a:t>L-</a:t>
            </a:r>
            <a:r>
              <a:rPr kumimoji="1" lang="ja-JP" altLang="en-US" sz="1100" dirty="0" smtClean="0">
                <a:latin typeface="+mj-ea"/>
                <a:ea typeface="+mj-ea"/>
              </a:rPr>
              <a:t>アスパラギン酸カリウム液</a:t>
            </a:r>
            <a:r>
              <a:rPr lang="ja-JP" altLang="en-US" sz="1100" dirty="0" smtClean="0">
                <a:latin typeface="+mj-ea"/>
                <a:ea typeface="+mj-ea"/>
              </a:rPr>
              <a:t>は</a:t>
            </a:r>
            <a:r>
              <a:rPr kumimoji="1" lang="ja-JP" altLang="en-US" sz="1100" dirty="0" smtClean="0">
                <a:latin typeface="+mj-ea"/>
                <a:ea typeface="+mj-ea"/>
              </a:rPr>
              <a:t>、全ての製剤が一本あたり</a:t>
            </a:r>
            <a:r>
              <a:rPr kumimoji="1" lang="en-US" altLang="ja-JP" sz="1100" dirty="0" smtClean="0">
                <a:latin typeface="+mj-ea"/>
                <a:ea typeface="+mj-ea"/>
              </a:rPr>
              <a:t>10 mEq</a:t>
            </a:r>
            <a:r>
              <a:rPr kumimoji="1" lang="ja-JP" altLang="en-US" sz="1100" dirty="0" smtClean="0">
                <a:latin typeface="+mj-ea"/>
                <a:ea typeface="+mj-ea"/>
              </a:rPr>
              <a:t>のカリウムが入っている。</a:t>
            </a:r>
            <a:endParaRPr kumimoji="1" lang="en-US" altLang="ja-JP" sz="1100" dirty="0" smtClean="0">
              <a:latin typeface="+mj-ea"/>
              <a:ea typeface="+mj-ea"/>
            </a:endParaRPr>
          </a:p>
          <a:p>
            <a:r>
              <a:rPr kumimoji="1" lang="ja-JP" altLang="en-US" sz="1100" dirty="0" smtClean="0">
                <a:latin typeface="+mj-ea"/>
                <a:ea typeface="+mj-ea"/>
              </a:rPr>
              <a:t>カリウムの濃度は、</a:t>
            </a:r>
            <a:r>
              <a:rPr kumimoji="1" lang="en-US" altLang="ja-JP" sz="1100" dirty="0" smtClean="0">
                <a:latin typeface="+mj-ea"/>
                <a:ea typeface="+mj-ea"/>
              </a:rPr>
              <a:t>1 mEq/mL</a:t>
            </a:r>
            <a:r>
              <a:rPr kumimoji="1" lang="ja-JP" altLang="en-US" sz="1100" dirty="0" smtClean="0">
                <a:latin typeface="+mj-ea"/>
                <a:ea typeface="+mj-ea"/>
              </a:rPr>
              <a:t>であり、塩化カリウム注と同じである。</a:t>
            </a:r>
            <a:endParaRPr kumimoji="1" lang="en-US" altLang="ja-JP" sz="1100" dirty="0" smtClean="0">
              <a:latin typeface="+mj-ea"/>
              <a:ea typeface="+mj-ea"/>
            </a:endParaRPr>
          </a:p>
          <a:p>
            <a:r>
              <a:rPr kumimoji="1" lang="ja-JP" altLang="en-US" sz="1100" dirty="0" smtClean="0">
                <a:latin typeface="+mj-ea"/>
                <a:ea typeface="+mj-ea"/>
              </a:rPr>
              <a:t>ただし、</a:t>
            </a:r>
            <a:r>
              <a:rPr kumimoji="1" lang="ja-JP" altLang="en-US" sz="1100" dirty="0" smtClean="0">
                <a:solidFill>
                  <a:srgbClr val="FF0000"/>
                </a:solidFill>
                <a:latin typeface="+mj-ea"/>
                <a:ea typeface="+mj-ea"/>
              </a:rPr>
              <a:t>着色していない</a:t>
            </a:r>
            <a:r>
              <a:rPr kumimoji="1" lang="ja-JP" altLang="en-US" sz="1100" dirty="0" smtClean="0">
                <a:latin typeface="+mj-ea"/>
                <a:ea typeface="+mj-ea"/>
              </a:rPr>
              <a:t>ので、色は無色透明である。</a:t>
            </a:r>
            <a:endParaRPr kumimoji="1" lang="en-US" altLang="ja-JP" sz="1100" dirty="0" smtClean="0">
              <a:latin typeface="+mj-ea"/>
              <a:ea typeface="+mj-ea"/>
            </a:endParaRPr>
          </a:p>
        </p:txBody>
      </p:sp>
      <p:sp>
        <p:nvSpPr>
          <p:cNvPr id="31" name="角丸四角形 30"/>
          <p:cNvSpPr/>
          <p:nvPr/>
        </p:nvSpPr>
        <p:spPr>
          <a:xfrm>
            <a:off x="165570" y="4434048"/>
            <a:ext cx="6475957" cy="2304789"/>
          </a:xfrm>
          <a:prstGeom prst="roundRect">
            <a:avLst>
              <a:gd name="adj" fmla="val 1005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326668" y="4502071"/>
            <a:ext cx="2095445" cy="523220"/>
          </a:xfrm>
          <a:prstGeom prst="rect">
            <a:avLst/>
          </a:prstGeom>
          <a:noFill/>
        </p:spPr>
        <p:txBody>
          <a:bodyPr wrap="none" rtlCol="0">
            <a:spAutoFit/>
          </a:bodyPr>
          <a:lstStyle/>
          <a:p>
            <a:r>
              <a:rPr kumimoji="1" lang="en-US" altLang="ja-JP" sz="2800" dirty="0" smtClean="0">
                <a:solidFill>
                  <a:srgbClr val="FF0000"/>
                </a:solidFill>
                <a:latin typeface="HGP創英角ﾎﾟｯﾌﾟ体" panose="040B0A00000000000000" pitchFamily="50" charset="-128"/>
                <a:ea typeface="HGP創英角ﾎﾟｯﾌﾟ体" panose="040B0A00000000000000" pitchFamily="50" charset="-128"/>
              </a:rPr>
              <a:t>Attention !</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048" name="正方形/長方形 2047"/>
          <p:cNvSpPr/>
          <p:nvPr/>
        </p:nvSpPr>
        <p:spPr>
          <a:xfrm>
            <a:off x="2532990" y="5149118"/>
            <a:ext cx="3920646" cy="738664"/>
          </a:xfrm>
          <a:prstGeom prst="rect">
            <a:avLst/>
          </a:prstGeom>
        </p:spPr>
        <p:txBody>
          <a:bodyPr wrap="square">
            <a:spAutoFit/>
          </a:bodyPr>
          <a:lstStyle/>
          <a:p>
            <a:pPr lvl="0"/>
            <a:r>
              <a:rPr lang="ja-JP" altLang="en-US" sz="1050" dirty="0">
                <a:solidFill>
                  <a:prstClr val="black"/>
                </a:solidFill>
                <a:latin typeface="+mn-ea"/>
              </a:rPr>
              <a:t>アスパラ注射</a:t>
            </a:r>
            <a:r>
              <a:rPr lang="ja-JP" altLang="en-US" sz="1050" dirty="0" smtClean="0">
                <a:solidFill>
                  <a:prstClr val="black"/>
                </a:solidFill>
                <a:latin typeface="+mn-ea"/>
              </a:rPr>
              <a:t>液は、アスパラギン酸カリウム</a:t>
            </a:r>
            <a:r>
              <a:rPr lang="ja-JP" altLang="en-US" sz="1050" dirty="0">
                <a:solidFill>
                  <a:prstClr val="black"/>
                </a:solidFill>
                <a:latin typeface="+mn-ea"/>
              </a:rPr>
              <a:t>と</a:t>
            </a:r>
            <a:r>
              <a:rPr lang="ja-JP" altLang="en-US" sz="1050" dirty="0" smtClean="0">
                <a:solidFill>
                  <a:prstClr val="black"/>
                </a:solidFill>
                <a:latin typeface="+mn-ea"/>
              </a:rPr>
              <a:t>アスパラギン酸マグネシウムの合剤である。</a:t>
            </a:r>
            <a:r>
              <a:rPr lang="en-US" altLang="ja-JP" sz="1050" dirty="0" smtClean="0">
                <a:solidFill>
                  <a:prstClr val="black"/>
                </a:solidFill>
                <a:latin typeface="+mn-ea"/>
              </a:rPr>
              <a:t> </a:t>
            </a:r>
            <a:r>
              <a:rPr lang="ja-JP" altLang="en-US" sz="1050" dirty="0" smtClean="0">
                <a:solidFill>
                  <a:prstClr val="black"/>
                </a:solidFill>
                <a:latin typeface="+mn-ea"/>
              </a:rPr>
              <a:t>アスパラカリウム注と比較すると、１本あたりのカリウム含量は少ない（</a:t>
            </a:r>
            <a:r>
              <a:rPr lang="en-US" altLang="ja-JP" sz="1050" dirty="0">
                <a:solidFill>
                  <a:prstClr val="black"/>
                </a:solidFill>
                <a:latin typeface="+mn-ea"/>
              </a:rPr>
              <a:t>10mL</a:t>
            </a:r>
            <a:r>
              <a:rPr lang="ja-JP" altLang="en-US" sz="1050" dirty="0">
                <a:solidFill>
                  <a:srgbClr val="FF0000"/>
                </a:solidFill>
                <a:latin typeface="+mn-ea"/>
              </a:rPr>
              <a:t>＝</a:t>
            </a:r>
            <a:r>
              <a:rPr lang="en-US" altLang="ja-JP" sz="1050" dirty="0">
                <a:solidFill>
                  <a:srgbClr val="FF0000"/>
                </a:solidFill>
                <a:latin typeface="+mn-ea"/>
              </a:rPr>
              <a:t> K</a:t>
            </a:r>
            <a:r>
              <a:rPr lang="ja-JP" altLang="en-US" sz="1050" baseline="30000" dirty="0">
                <a:solidFill>
                  <a:srgbClr val="FF0000"/>
                </a:solidFill>
                <a:latin typeface="+mn-ea"/>
              </a:rPr>
              <a:t>＋　</a:t>
            </a:r>
            <a:r>
              <a:rPr lang="ja-JP" altLang="en-US" sz="1050" dirty="0" smtClean="0">
                <a:solidFill>
                  <a:srgbClr val="FF0000"/>
                </a:solidFill>
                <a:latin typeface="+mn-ea"/>
              </a:rPr>
              <a:t>： </a:t>
            </a:r>
            <a:r>
              <a:rPr lang="en-US" altLang="ja-JP" sz="1050" dirty="0">
                <a:solidFill>
                  <a:srgbClr val="FF0000"/>
                </a:solidFill>
                <a:latin typeface="+mn-ea"/>
              </a:rPr>
              <a:t>2.92mEq</a:t>
            </a:r>
            <a:r>
              <a:rPr lang="ja-JP" altLang="en-US" sz="1050" dirty="0" smtClean="0">
                <a:solidFill>
                  <a:prstClr val="black"/>
                </a:solidFill>
                <a:latin typeface="+mn-ea"/>
              </a:rPr>
              <a:t>）が、ワンショット静注は極めて危険である。</a:t>
            </a:r>
            <a:endParaRPr lang="en-US" altLang="ja-JP" sz="1050" dirty="0">
              <a:solidFill>
                <a:prstClr val="black"/>
              </a:solidFill>
              <a:latin typeface="+mn-ea"/>
            </a:endParaRPr>
          </a:p>
        </p:txBody>
      </p:sp>
      <p:sp>
        <p:nvSpPr>
          <p:cNvPr id="2049" name="テキスト ボックス 2048"/>
          <p:cNvSpPr txBox="1"/>
          <p:nvPr/>
        </p:nvSpPr>
        <p:spPr>
          <a:xfrm>
            <a:off x="2628999" y="4499365"/>
            <a:ext cx="2888932" cy="307777"/>
          </a:xfrm>
          <a:prstGeom prst="rect">
            <a:avLst/>
          </a:prstGeom>
          <a:noFill/>
        </p:spPr>
        <p:txBody>
          <a:bodyPr wrap="none" rtlCol="0">
            <a:spAutoFit/>
          </a:bodyPr>
          <a:lstStyle/>
          <a:p>
            <a:r>
              <a:rPr kumimoji="1" lang="ja-JP" altLang="en-US" sz="1400" b="1" dirty="0" smtClean="0">
                <a:solidFill>
                  <a:srgbClr val="FF0000"/>
                </a:solidFill>
              </a:rPr>
              <a:t>高濃度カリウム注射液の隠れキャラ</a:t>
            </a:r>
            <a:endParaRPr kumimoji="1" lang="ja-JP" altLang="en-US" sz="1400" b="1" dirty="0">
              <a:solidFill>
                <a:srgbClr val="FF0000"/>
              </a:solidFill>
            </a:endParaRPr>
          </a:p>
        </p:txBody>
      </p:sp>
      <p:sp>
        <p:nvSpPr>
          <p:cNvPr id="2055" name="正方形/長方形 2054"/>
          <p:cNvSpPr/>
          <p:nvPr/>
        </p:nvSpPr>
        <p:spPr>
          <a:xfrm>
            <a:off x="2532990" y="5977271"/>
            <a:ext cx="4045906" cy="707886"/>
          </a:xfrm>
          <a:prstGeom prst="rect">
            <a:avLst/>
          </a:prstGeom>
        </p:spPr>
        <p:txBody>
          <a:bodyPr wrap="square">
            <a:spAutoFit/>
          </a:bodyPr>
          <a:lstStyle/>
          <a:p>
            <a:r>
              <a:rPr lang="en-US" altLang="ja-JP" sz="1000" dirty="0" smtClean="0">
                <a:latin typeface="+mn-ea"/>
              </a:rPr>
              <a:t>【</a:t>
            </a:r>
            <a:r>
              <a:rPr lang="ja-JP" altLang="en-US" sz="1000" dirty="0" smtClean="0">
                <a:latin typeface="+mn-ea"/>
              </a:rPr>
              <a:t>用法・用量</a:t>
            </a:r>
            <a:r>
              <a:rPr lang="en-US" altLang="ja-JP" sz="1000" dirty="0" smtClean="0">
                <a:latin typeface="+mn-ea"/>
              </a:rPr>
              <a:t>】</a:t>
            </a:r>
            <a:r>
              <a:rPr lang="ja-JP" altLang="en-US" sz="1000" dirty="0" smtClean="0">
                <a:latin typeface="+mn-ea"/>
              </a:rPr>
              <a:t>通常</a:t>
            </a:r>
            <a:r>
              <a:rPr lang="ja-JP" altLang="en-US" sz="1000" dirty="0">
                <a:latin typeface="+mn-ea"/>
              </a:rPr>
              <a:t>成人</a:t>
            </a:r>
            <a:r>
              <a:rPr lang="en-US" altLang="ja-JP" sz="1000" dirty="0">
                <a:latin typeface="+mn-ea"/>
              </a:rPr>
              <a:t>1</a:t>
            </a:r>
            <a:r>
              <a:rPr lang="ja-JP" altLang="en-US" sz="1000" dirty="0">
                <a:latin typeface="+mn-ea"/>
              </a:rPr>
              <a:t>回</a:t>
            </a:r>
            <a:r>
              <a:rPr lang="en-US" altLang="ja-JP" sz="1000" dirty="0">
                <a:latin typeface="+mn-ea"/>
              </a:rPr>
              <a:t>10</a:t>
            </a:r>
            <a:r>
              <a:rPr lang="ja-JP" altLang="en-US" sz="1000" dirty="0">
                <a:latin typeface="+mn-ea"/>
              </a:rPr>
              <a:t>～</a:t>
            </a:r>
            <a:r>
              <a:rPr lang="en-US" altLang="ja-JP" sz="1000" dirty="0">
                <a:latin typeface="+mn-ea"/>
              </a:rPr>
              <a:t>20mL</a:t>
            </a:r>
            <a:r>
              <a:rPr lang="ja-JP" altLang="en-US" sz="1000" dirty="0">
                <a:latin typeface="+mn-ea"/>
              </a:rPr>
              <a:t>（カリウムとして</a:t>
            </a:r>
            <a:r>
              <a:rPr lang="en-US" altLang="ja-JP" sz="1000" dirty="0">
                <a:latin typeface="+mn-ea"/>
              </a:rPr>
              <a:t>2.92</a:t>
            </a:r>
            <a:r>
              <a:rPr lang="ja-JP" altLang="en-US" sz="1000" dirty="0">
                <a:latin typeface="+mn-ea"/>
              </a:rPr>
              <a:t>～</a:t>
            </a:r>
            <a:r>
              <a:rPr lang="en-US" altLang="ja-JP" sz="1000" dirty="0">
                <a:latin typeface="+mn-ea"/>
              </a:rPr>
              <a:t>5.84mEq</a:t>
            </a:r>
            <a:r>
              <a:rPr lang="ja-JP" altLang="en-US" sz="1000" dirty="0">
                <a:latin typeface="+mn-ea"/>
              </a:rPr>
              <a:t>）を日本薬局方注射用水、</a:t>
            </a:r>
            <a:r>
              <a:rPr lang="en-US" altLang="ja-JP" sz="1000" dirty="0">
                <a:latin typeface="+mn-ea"/>
              </a:rPr>
              <a:t>5%</a:t>
            </a:r>
            <a:r>
              <a:rPr lang="ja-JP" altLang="en-US" sz="1000" dirty="0">
                <a:latin typeface="+mn-ea"/>
              </a:rPr>
              <a:t>ブドウ糖注射液、生理食塩液又は他の適当な希釈剤で希釈する。その液の濃度はカリウムとして</a:t>
            </a:r>
            <a:r>
              <a:rPr lang="en-US" altLang="ja-JP" sz="1000" dirty="0">
                <a:latin typeface="+mn-ea"/>
              </a:rPr>
              <a:t>40mEq/L</a:t>
            </a:r>
            <a:r>
              <a:rPr lang="ja-JP" altLang="en-US" sz="1000" dirty="0">
                <a:latin typeface="+mn-ea"/>
              </a:rPr>
              <a:t>以下として、</a:t>
            </a:r>
            <a:r>
              <a:rPr lang="en-US" altLang="ja-JP" sz="1000" dirty="0">
                <a:latin typeface="+mn-ea"/>
              </a:rPr>
              <a:t>1</a:t>
            </a:r>
            <a:r>
              <a:rPr lang="ja-JP" altLang="en-US" sz="1000" dirty="0">
                <a:latin typeface="+mn-ea"/>
              </a:rPr>
              <a:t>分間</a:t>
            </a:r>
            <a:r>
              <a:rPr lang="en-US" altLang="ja-JP" sz="1000" dirty="0">
                <a:latin typeface="+mn-ea"/>
              </a:rPr>
              <a:t>8mL</a:t>
            </a:r>
            <a:r>
              <a:rPr lang="ja-JP" altLang="en-US" sz="1000" dirty="0">
                <a:latin typeface="+mn-ea"/>
              </a:rPr>
              <a:t>を超えない速度で点滴静脈内注射する。</a:t>
            </a:r>
          </a:p>
        </p:txBody>
      </p:sp>
      <p:sp>
        <p:nvSpPr>
          <p:cNvPr id="37" name="角丸四角形 36"/>
          <p:cNvSpPr/>
          <p:nvPr/>
        </p:nvSpPr>
        <p:spPr>
          <a:xfrm>
            <a:off x="5878670" y="4468695"/>
            <a:ext cx="700226" cy="29498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危険</a:t>
            </a:r>
            <a:endParaRPr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grpSp>
        <p:nvGrpSpPr>
          <p:cNvPr id="2" name="グループ化 1"/>
          <p:cNvGrpSpPr/>
          <p:nvPr/>
        </p:nvGrpSpPr>
        <p:grpSpPr>
          <a:xfrm>
            <a:off x="133086" y="6848729"/>
            <a:ext cx="6576860" cy="2216696"/>
            <a:chOff x="128740" y="4391153"/>
            <a:chExt cx="6576860" cy="2216696"/>
          </a:xfrm>
        </p:grpSpPr>
        <p:pic>
          <p:nvPicPr>
            <p:cNvPr id="6" name="図 5" descr="http://www.terumo.co.jp/medical/drug/upload_files/a02_03_img.jpg"/>
            <p:cNvPicPr>
              <a:picLocks noChangeAspect="1"/>
            </p:cNvPicPr>
            <p:nvPr/>
          </p:nvPicPr>
          <p:blipFill rotWithShape="1">
            <a:blip r:embed="rId7">
              <a:extLst>
                <a:ext uri="{28A0092B-C50C-407E-A947-70E740481C1C}">
                  <a14:useLocalDpi xmlns:a14="http://schemas.microsoft.com/office/drawing/2010/main" val="0"/>
                </a:ext>
              </a:extLst>
            </a:blip>
            <a:srcRect l="2931" t="11499" r="1782" b="11062"/>
            <a:stretch/>
          </p:blipFill>
          <p:spPr bwMode="auto">
            <a:xfrm>
              <a:off x="3426800" y="4931717"/>
              <a:ext cx="3210382" cy="1008835"/>
            </a:xfrm>
            <a:prstGeom prst="rect">
              <a:avLst/>
            </a:prstGeom>
            <a:noFill/>
            <a:ln>
              <a:noFill/>
            </a:ln>
          </p:spPr>
        </p:pic>
        <p:pic>
          <p:nvPicPr>
            <p:cNvPr id="5" name="図 4"/>
            <p:cNvPicPr>
              <a:picLocks noChangeAspect="1"/>
            </p:cNvPicPr>
            <p:nvPr/>
          </p:nvPicPr>
          <p:blipFill rotWithShape="1">
            <a:blip r:embed="rId8">
              <a:extLst>
                <a:ext uri="{28A0092B-C50C-407E-A947-70E740481C1C}">
                  <a14:useLocalDpi xmlns:a14="http://schemas.microsoft.com/office/drawing/2010/main" val="0"/>
                </a:ext>
              </a:extLst>
            </a:blip>
            <a:srcRect l="7614" b="34168"/>
            <a:stretch/>
          </p:blipFill>
          <p:spPr>
            <a:xfrm>
              <a:off x="228526" y="5282086"/>
              <a:ext cx="3077439" cy="621323"/>
            </a:xfrm>
            <a:prstGeom prst="rect">
              <a:avLst/>
            </a:prstGeom>
          </p:spPr>
        </p:pic>
        <p:sp>
          <p:nvSpPr>
            <p:cNvPr id="14" name="正方形/長方形 13"/>
            <p:cNvSpPr/>
            <p:nvPr/>
          </p:nvSpPr>
          <p:spPr>
            <a:xfrm>
              <a:off x="128740" y="4776867"/>
              <a:ext cx="3103735" cy="430887"/>
            </a:xfrm>
            <a:prstGeom prst="rect">
              <a:avLst/>
            </a:prstGeom>
          </p:spPr>
          <p:txBody>
            <a:bodyPr wrap="none">
              <a:spAutoFit/>
            </a:bodyPr>
            <a:lstStyle/>
            <a:p>
              <a:r>
                <a:rPr lang="ja-JP" altLang="en-US" sz="1100" dirty="0" smtClean="0">
                  <a:latin typeface="+mn-ea"/>
                </a:rPr>
                <a:t>アスパラギン</a:t>
              </a:r>
              <a:r>
                <a:rPr lang="ja-JP" altLang="en-US" sz="1100" dirty="0">
                  <a:latin typeface="+mn-ea"/>
                </a:rPr>
                <a:t>酸カリウム注１０ｍＥｑキット「テルモ</a:t>
              </a:r>
              <a:r>
                <a:rPr lang="ja-JP" altLang="en-US" sz="1100" dirty="0" smtClean="0">
                  <a:latin typeface="+mn-ea"/>
                </a:rPr>
                <a:t>」</a:t>
              </a:r>
              <a:endParaRPr lang="en-US" altLang="ja-JP" sz="1100" dirty="0" smtClean="0">
                <a:latin typeface="+mn-ea"/>
              </a:endParaRPr>
            </a:p>
            <a:p>
              <a:r>
                <a:rPr lang="ja-JP" altLang="en-US" sz="1100" dirty="0" smtClean="0">
                  <a:latin typeface="+mn-ea"/>
                </a:rPr>
                <a:t>（</a:t>
              </a:r>
              <a:r>
                <a:rPr lang="en-US" altLang="ja-JP" sz="1100" dirty="0" smtClean="0">
                  <a:latin typeface="+mn-ea"/>
                </a:rPr>
                <a:t>10mL </a:t>
              </a:r>
              <a:r>
                <a:rPr lang="ja-JP" altLang="en-US" sz="1100" dirty="0" smtClean="0">
                  <a:latin typeface="+mn-ea"/>
                </a:rPr>
                <a:t>＝</a:t>
              </a:r>
              <a:r>
                <a:rPr lang="en-US" altLang="ja-JP" sz="1100" dirty="0" smtClean="0">
                  <a:latin typeface="+mn-ea"/>
                </a:rPr>
                <a:t>K</a:t>
              </a:r>
              <a:r>
                <a:rPr lang="ja-JP" altLang="en-US" sz="1100" baseline="30000" dirty="0" smtClean="0">
                  <a:latin typeface="+mn-ea"/>
                </a:rPr>
                <a:t>＋</a:t>
              </a:r>
              <a:r>
                <a:rPr lang="ja-JP" altLang="en-US" sz="1100" dirty="0" smtClean="0">
                  <a:latin typeface="+mn-ea"/>
                </a:rPr>
                <a:t>：</a:t>
              </a:r>
              <a:r>
                <a:rPr lang="en-US" altLang="ja-JP" sz="1100" dirty="0" smtClean="0">
                  <a:latin typeface="+mn-ea"/>
                </a:rPr>
                <a:t>10mEq/</a:t>
              </a:r>
              <a:r>
                <a:rPr lang="ja-JP" altLang="en-US" sz="1100" dirty="0" smtClean="0">
                  <a:latin typeface="+mn-ea"/>
                </a:rPr>
                <a:t>キット）</a:t>
              </a:r>
              <a:endParaRPr lang="en-US" altLang="ja-JP" sz="1100" dirty="0" smtClean="0">
                <a:latin typeface="+mn-ea"/>
              </a:endParaRPr>
            </a:p>
          </p:txBody>
        </p:sp>
        <p:sp>
          <p:nvSpPr>
            <p:cNvPr id="30" name="テキスト ボックス 29"/>
            <p:cNvSpPr txBox="1"/>
            <p:nvPr/>
          </p:nvSpPr>
          <p:spPr>
            <a:xfrm>
              <a:off x="1970240" y="4391153"/>
              <a:ext cx="2948243" cy="276999"/>
            </a:xfrm>
            <a:prstGeom prst="rect">
              <a:avLst/>
            </a:prstGeom>
            <a:noFill/>
          </p:spPr>
          <p:txBody>
            <a:bodyPr wrap="none" rtlCol="0">
              <a:spAutoFit/>
            </a:bodyPr>
            <a:lstStyle/>
            <a:p>
              <a:r>
                <a:rPr kumimoji="1" lang="ja-JP" altLang="en-US" sz="1200" dirty="0" smtClean="0">
                  <a:latin typeface="+mj-ea"/>
                  <a:ea typeface="+mj-ea"/>
                </a:rPr>
                <a:t>混注専用プラスチック針付プレフィルド製剤</a:t>
              </a:r>
              <a:endParaRPr kumimoji="1" lang="ja-JP" altLang="en-US" sz="1200" dirty="0">
                <a:latin typeface="+mj-ea"/>
                <a:ea typeface="+mj-ea"/>
              </a:endParaRPr>
            </a:p>
          </p:txBody>
        </p:sp>
        <p:pic>
          <p:nvPicPr>
            <p:cNvPr id="41" name="図 40"/>
            <p:cNvPicPr>
              <a:picLocks noChangeAspect="1"/>
            </p:cNvPicPr>
            <p:nvPr/>
          </p:nvPicPr>
          <p:blipFill rotWithShape="1">
            <a:blip r:embed="rId8">
              <a:extLst>
                <a:ext uri="{28A0092B-C50C-407E-A947-70E740481C1C}">
                  <a14:useLocalDpi xmlns:a14="http://schemas.microsoft.com/office/drawing/2010/main" val="0"/>
                </a:ext>
              </a:extLst>
            </a:blip>
            <a:srcRect t="67392" r="68958" b="-1715"/>
            <a:stretch/>
          </p:blipFill>
          <p:spPr>
            <a:xfrm>
              <a:off x="2571493" y="5057025"/>
              <a:ext cx="833847" cy="261227"/>
            </a:xfrm>
            <a:prstGeom prst="rect">
              <a:avLst/>
            </a:prstGeom>
          </p:spPr>
        </p:pic>
        <p:sp>
          <p:nvSpPr>
            <p:cNvPr id="42" name="テキスト ボックス 41"/>
            <p:cNvSpPr txBox="1"/>
            <p:nvPr/>
          </p:nvSpPr>
          <p:spPr>
            <a:xfrm>
              <a:off x="192239" y="5976739"/>
              <a:ext cx="6448121" cy="600164"/>
            </a:xfrm>
            <a:prstGeom prst="rect">
              <a:avLst/>
            </a:prstGeom>
            <a:noFill/>
          </p:spPr>
          <p:txBody>
            <a:bodyPr wrap="square" rtlCol="0">
              <a:spAutoFit/>
            </a:bodyPr>
            <a:lstStyle/>
            <a:p>
              <a:r>
                <a:rPr lang="ja-JP" altLang="en-US" sz="1100" dirty="0" smtClean="0">
                  <a:latin typeface="+mj-ea"/>
                </a:rPr>
                <a:t>　本剤は</a:t>
              </a:r>
              <a:r>
                <a:rPr lang="ja-JP" altLang="en-US" sz="1100" dirty="0">
                  <a:latin typeface="+mj-ea"/>
                </a:rPr>
                <a:t>、注射用の金属針を装着できない替わりに混合調製用のプラスチック針のみが装着できるようになっている</a:t>
              </a:r>
              <a:r>
                <a:rPr lang="ja-JP" altLang="en-US" sz="1100" dirty="0" smtClean="0">
                  <a:latin typeface="+mj-ea"/>
                </a:rPr>
                <a:t>。　１本あたりのカリウムの含量は</a:t>
              </a:r>
              <a:r>
                <a:rPr lang="en-US" altLang="ja-JP" sz="1100" dirty="0" smtClean="0">
                  <a:latin typeface="+mj-ea"/>
                </a:rPr>
                <a:t>10 mEq</a:t>
              </a:r>
              <a:r>
                <a:rPr lang="ja-JP" altLang="en-US" sz="1100" dirty="0" smtClean="0">
                  <a:latin typeface="+mj-ea"/>
                </a:rPr>
                <a:t>である。　アスパラギン酸カリウムのアンプル製剤と異なり、薬液は黄色に着色してあり、調製時に分かり易くなっている。</a:t>
              </a:r>
              <a:endParaRPr lang="en-US" altLang="ja-JP" sz="1100" dirty="0">
                <a:latin typeface="+mj-ea"/>
              </a:endParaRPr>
            </a:p>
          </p:txBody>
        </p:sp>
        <p:sp>
          <p:nvSpPr>
            <p:cNvPr id="47" name="角丸四角形 46"/>
            <p:cNvSpPr/>
            <p:nvPr/>
          </p:nvSpPr>
          <p:spPr>
            <a:xfrm>
              <a:off x="228526" y="4452109"/>
              <a:ext cx="762076" cy="368300"/>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66FF"/>
                  </a:solidFill>
                  <a:latin typeface="+mj-ea"/>
                </a:rPr>
                <a:t>推奨</a:t>
              </a:r>
              <a:endParaRPr lang="ja-JP" altLang="en-US" dirty="0">
                <a:solidFill>
                  <a:srgbClr val="0066FF"/>
                </a:solidFill>
                <a:latin typeface="+mj-ea"/>
              </a:endParaRPr>
            </a:p>
          </p:txBody>
        </p:sp>
        <p:sp>
          <p:nvSpPr>
            <p:cNvPr id="48" name="正方形/長方形 47"/>
            <p:cNvSpPr/>
            <p:nvPr/>
          </p:nvSpPr>
          <p:spPr>
            <a:xfrm>
              <a:off x="152399" y="4395366"/>
              <a:ext cx="6553201" cy="2212483"/>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正方形/長方形 48"/>
          <p:cNvSpPr/>
          <p:nvPr/>
        </p:nvSpPr>
        <p:spPr>
          <a:xfrm>
            <a:off x="110939" y="727932"/>
            <a:ext cx="6553201" cy="3612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218568" y="801731"/>
            <a:ext cx="762076"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j-ea"/>
              </a:rPr>
              <a:t>危険</a:t>
            </a:r>
            <a:endParaRPr lang="ja-JP" altLang="en-US" dirty="0">
              <a:solidFill>
                <a:srgbClr val="FF0000"/>
              </a:solidFill>
              <a:latin typeface="+mj-ea"/>
            </a:endParaRPr>
          </a:p>
        </p:txBody>
      </p:sp>
      <p:sp>
        <p:nvSpPr>
          <p:cNvPr id="38" name="テキスト ボックス 37"/>
          <p:cNvSpPr txBox="1"/>
          <p:nvPr/>
        </p:nvSpPr>
        <p:spPr>
          <a:xfrm>
            <a:off x="5476842" y="0"/>
            <a:ext cx="1233030" cy="276999"/>
          </a:xfrm>
          <a:prstGeom prst="rect">
            <a:avLst/>
          </a:prstGeom>
          <a:noFill/>
        </p:spPr>
        <p:txBody>
          <a:bodyPr wrap="none" rtlCol="0">
            <a:spAutoFit/>
          </a:bodyPr>
          <a:lstStyle/>
          <a:p>
            <a:pPr algn="ctr"/>
            <a:r>
              <a:rPr kumimoji="1" lang="ja-JP" altLang="en-US" sz="1200" dirty="0" smtClean="0"/>
              <a:t>医療</a:t>
            </a:r>
            <a:r>
              <a:rPr lang="ja-JP" altLang="en-US" sz="1200" dirty="0"/>
              <a:t>安全提言</a:t>
            </a:r>
            <a:r>
              <a:rPr kumimoji="1" lang="en-US" altLang="ja-JP" sz="1200" dirty="0" smtClean="0"/>
              <a:t>-3</a:t>
            </a:r>
          </a:p>
        </p:txBody>
      </p:sp>
    </p:spTree>
    <p:extLst>
      <p:ext uri="{BB962C8B-B14F-4D97-AF65-F5344CB8AC3E}">
        <p14:creationId xmlns:p14="http://schemas.microsoft.com/office/powerpoint/2010/main" val="2131484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s.qlifepro.com/thumb/3319405A1069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30078" b="32422"/>
          <a:stretch/>
        </p:blipFill>
        <p:spPr bwMode="auto">
          <a:xfrm>
            <a:off x="506945" y="1902439"/>
            <a:ext cx="3014130" cy="11303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800100" y="1509422"/>
            <a:ext cx="2451100" cy="600164"/>
          </a:xfrm>
          <a:prstGeom prst="rect">
            <a:avLst/>
          </a:prstGeom>
        </p:spPr>
        <p:txBody>
          <a:bodyPr wrap="square">
            <a:spAutoFit/>
          </a:bodyPr>
          <a:lstStyle/>
          <a:p>
            <a:pPr fontAlgn="base"/>
            <a:r>
              <a:rPr lang="ja-JP" altLang="en-US" sz="1100" dirty="0"/>
              <a:t>リン酸二カリウム補正</a:t>
            </a:r>
            <a:r>
              <a:rPr lang="ja-JP" altLang="en-US" sz="1100" dirty="0" smtClean="0"/>
              <a:t>液</a:t>
            </a:r>
            <a:endParaRPr lang="en-US" altLang="ja-JP" sz="1100" dirty="0" smtClean="0"/>
          </a:p>
          <a:p>
            <a:pPr fontAlgn="base"/>
            <a:r>
              <a:rPr lang="ja-JP" altLang="en-US" sz="1100" dirty="0" smtClean="0"/>
              <a:t>１ｍＥｑ</a:t>
            </a:r>
            <a:r>
              <a:rPr lang="ja-JP" altLang="en-US" sz="1100" dirty="0"/>
              <a:t>／ｍＬ　０．５モル</a:t>
            </a:r>
            <a:r>
              <a:rPr lang="ja-JP" altLang="en-US" sz="1100" dirty="0" smtClean="0"/>
              <a:t>２０ｍＬ</a:t>
            </a:r>
            <a:endParaRPr lang="en-US" altLang="ja-JP" sz="1100" dirty="0" smtClean="0"/>
          </a:p>
          <a:p>
            <a:pPr fontAlgn="base"/>
            <a:r>
              <a:rPr lang="ja-JP" altLang="en-US" sz="1100" dirty="0" smtClean="0"/>
              <a:t>大塚製薬工場（株）</a:t>
            </a:r>
            <a:endParaRPr lang="en-US" altLang="ja-JP" sz="1100" dirty="0" smtClean="0"/>
          </a:p>
        </p:txBody>
      </p:sp>
      <p:sp>
        <p:nvSpPr>
          <p:cNvPr id="9" name="角丸四角形 8"/>
          <p:cNvSpPr/>
          <p:nvPr/>
        </p:nvSpPr>
        <p:spPr>
          <a:xfrm>
            <a:off x="482600" y="721338"/>
            <a:ext cx="5892800" cy="2451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749300" y="848338"/>
            <a:ext cx="1867819" cy="584775"/>
          </a:xfrm>
          <a:prstGeom prst="rect">
            <a:avLst/>
          </a:prstGeom>
          <a:noFill/>
        </p:spPr>
        <p:txBody>
          <a:bodyPr wrap="none" rtlCol="0">
            <a:spAutoFit/>
          </a:bodyPr>
          <a:lstStyle/>
          <a:p>
            <a:r>
              <a:rPr kumimoji="1" lang="en-US" altLang="ja-JP" sz="3200" dirty="0" smtClean="0">
                <a:solidFill>
                  <a:srgbClr val="FF0000"/>
                </a:solidFill>
                <a:latin typeface="HGP創英角ﾎﾟｯﾌﾟ体" panose="040B0A00000000000000" pitchFamily="50" charset="-128"/>
                <a:ea typeface="HGP創英角ﾎﾟｯﾌﾟ体" panose="040B0A00000000000000" pitchFamily="50" charset="-128"/>
              </a:rPr>
              <a:t>Wanted !</a:t>
            </a:r>
            <a:endPar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endParaRPr>
          </a:p>
        </p:txBody>
      </p:sp>
      <p:cxnSp>
        <p:nvCxnSpPr>
          <p:cNvPr id="12" name="直線コネクタ 11"/>
          <p:cNvCxnSpPr/>
          <p:nvPr/>
        </p:nvCxnSpPr>
        <p:spPr>
          <a:xfrm>
            <a:off x="3619500" y="772138"/>
            <a:ext cx="0" cy="2260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746500" y="924538"/>
            <a:ext cx="2451100" cy="2123658"/>
          </a:xfrm>
          <a:prstGeom prst="rect">
            <a:avLst/>
          </a:prstGeom>
          <a:noFill/>
        </p:spPr>
        <p:txBody>
          <a:bodyPr wrap="square" rtlCol="0">
            <a:spAutoFit/>
          </a:bodyPr>
          <a:lstStyle/>
          <a:p>
            <a:r>
              <a:rPr lang="ja-JP" altLang="en-US" sz="1100" dirty="0" smtClean="0"/>
              <a:t>アンプル</a:t>
            </a:r>
            <a:r>
              <a:rPr lang="ja-JP" altLang="en-US" sz="1100" dirty="0"/>
              <a:t>入り</a:t>
            </a:r>
            <a:r>
              <a:rPr lang="ja-JP" altLang="en-US" sz="1100" dirty="0" smtClean="0"/>
              <a:t>のリン酸二カリウム液　（右図）は、</a:t>
            </a:r>
            <a:r>
              <a:rPr lang="en-US" altLang="ja-JP" sz="1100" dirty="0" smtClean="0"/>
              <a:t>2013</a:t>
            </a:r>
            <a:r>
              <a:rPr lang="ja-JP" altLang="en-US" sz="1100" dirty="0" smtClean="0"/>
              <a:t>年</a:t>
            </a:r>
            <a:r>
              <a:rPr lang="en-US" altLang="ja-JP" sz="1100" dirty="0" smtClean="0"/>
              <a:t>3</a:t>
            </a:r>
            <a:r>
              <a:rPr lang="ja-JP" altLang="en-US" sz="1100" dirty="0" smtClean="0"/>
              <a:t>月いっぱいで薬価収載から削除されています。</a:t>
            </a:r>
            <a:endParaRPr lang="en-US" altLang="ja-JP" sz="1100" dirty="0" smtClean="0"/>
          </a:p>
          <a:p>
            <a:endParaRPr kumimoji="1" lang="en-US" altLang="ja-JP" sz="1100" dirty="0"/>
          </a:p>
          <a:p>
            <a:r>
              <a:rPr lang="ja-JP" altLang="en-US" sz="1100" dirty="0" smtClean="0"/>
              <a:t>しかし、手術部、救急部、ＩＣＵあるいは外来処置室などの奥深くに、不適切な在庫として眠っている可能性があります。</a:t>
            </a:r>
            <a:endParaRPr lang="en-US" altLang="ja-JP" sz="1100" dirty="0" smtClean="0"/>
          </a:p>
          <a:p>
            <a:endParaRPr lang="en-US" altLang="ja-JP" sz="1100" dirty="0"/>
          </a:p>
          <a:p>
            <a:r>
              <a:rPr lang="ja-JP" altLang="en-US" sz="1100" dirty="0" smtClean="0"/>
              <a:t>是非、一度、本剤が院内に一本もないことをチェックし、見つけた時は確実に破棄しましょう。</a:t>
            </a:r>
            <a:endParaRPr lang="en-US" altLang="ja-JP" sz="1100" dirty="0" smtClean="0"/>
          </a:p>
        </p:txBody>
      </p:sp>
      <p:sp>
        <p:nvSpPr>
          <p:cNvPr id="22" name="テキスト ボックス 21"/>
          <p:cNvSpPr txBox="1"/>
          <p:nvPr/>
        </p:nvSpPr>
        <p:spPr>
          <a:xfrm>
            <a:off x="2189515" y="152400"/>
            <a:ext cx="2465739" cy="523220"/>
          </a:xfrm>
          <a:prstGeom prst="rect">
            <a:avLst/>
          </a:prstGeom>
          <a:noFill/>
        </p:spPr>
        <p:txBody>
          <a:bodyPr wrap="none" rtlCol="0">
            <a:spAutoFit/>
          </a:bodyPr>
          <a:lstStyle/>
          <a:p>
            <a:pPr algn="ctr"/>
            <a:r>
              <a:rPr kumimoji="1" lang="ja-JP" altLang="en-US" sz="1200" dirty="0" smtClean="0">
                <a:latin typeface="+mj-ea"/>
                <a:ea typeface="+mj-ea"/>
              </a:rPr>
              <a:t>病棟保管を禁止するべき注射剤 </a:t>
            </a:r>
            <a:r>
              <a:rPr lang="ja-JP" altLang="en-US" sz="1200" dirty="0">
                <a:latin typeface="+mj-ea"/>
                <a:ea typeface="+mj-ea"/>
              </a:rPr>
              <a:t>③</a:t>
            </a:r>
            <a:endParaRPr kumimoji="1" lang="ja-JP" altLang="en-US" sz="1200" dirty="0" smtClean="0">
              <a:latin typeface="+mj-ea"/>
              <a:ea typeface="+mj-ea"/>
            </a:endParaRPr>
          </a:p>
          <a:p>
            <a:pPr algn="ctr"/>
            <a:r>
              <a:rPr lang="en-US" altLang="ja-JP" sz="1600" b="1" dirty="0" smtClean="0">
                <a:latin typeface="+mj-ea"/>
                <a:ea typeface="+mj-ea"/>
              </a:rPr>
              <a:t>【</a:t>
            </a:r>
            <a:r>
              <a:rPr lang="ja-JP" altLang="en-US" sz="1600" b="1" dirty="0" smtClean="0">
                <a:latin typeface="+mj-ea"/>
                <a:ea typeface="+mj-ea"/>
              </a:rPr>
              <a:t>リン酸二カリウム注射剤</a:t>
            </a:r>
            <a:r>
              <a:rPr lang="en-US" altLang="ja-JP" sz="1600" b="1" dirty="0" smtClean="0">
                <a:latin typeface="+mj-ea"/>
                <a:ea typeface="+mj-ea"/>
              </a:rPr>
              <a:t>】</a:t>
            </a:r>
            <a:endParaRPr kumimoji="1" lang="ja-JP" altLang="en-US" sz="1600" b="1" dirty="0">
              <a:latin typeface="+mj-ea"/>
              <a:ea typeface="+mj-ea"/>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66" y="5511590"/>
            <a:ext cx="3234842" cy="1056715"/>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5810" b="31724"/>
          <a:stretch/>
        </p:blipFill>
        <p:spPr>
          <a:xfrm>
            <a:off x="204567" y="4332524"/>
            <a:ext cx="3457183" cy="877115"/>
          </a:xfrm>
          <a:prstGeom prst="rect">
            <a:avLst/>
          </a:prstGeom>
        </p:spPr>
      </p:pic>
      <p:sp>
        <p:nvSpPr>
          <p:cNvPr id="7" name="正方形/長方形 6"/>
          <p:cNvSpPr/>
          <p:nvPr/>
        </p:nvSpPr>
        <p:spPr>
          <a:xfrm>
            <a:off x="249776" y="3925548"/>
            <a:ext cx="2704678" cy="600164"/>
          </a:xfrm>
          <a:prstGeom prst="rect">
            <a:avLst/>
          </a:prstGeom>
        </p:spPr>
        <p:txBody>
          <a:bodyPr wrap="square">
            <a:spAutoFit/>
          </a:bodyPr>
          <a:lstStyle/>
          <a:p>
            <a:pPr lvl="0"/>
            <a:r>
              <a:rPr lang="ja-JP" altLang="en-US" sz="1100" dirty="0">
                <a:solidFill>
                  <a:prstClr val="black"/>
                </a:solidFill>
                <a:latin typeface="ＭＳ Ｐゴシック"/>
              </a:rPr>
              <a:t>リン酸２</a:t>
            </a:r>
            <a:r>
              <a:rPr lang="ja-JP" altLang="en-US" sz="1100" dirty="0" smtClean="0">
                <a:solidFill>
                  <a:prstClr val="black"/>
                </a:solidFill>
                <a:latin typeface="ＭＳ Ｐゴシック"/>
              </a:rPr>
              <a:t>カリウム注 </a:t>
            </a:r>
            <a:r>
              <a:rPr lang="en-US" altLang="ja-JP" sz="1100" dirty="0" smtClean="0">
                <a:solidFill>
                  <a:prstClr val="black"/>
                </a:solidFill>
                <a:latin typeface="ＭＳ Ｐゴシック"/>
              </a:rPr>
              <a:t>20 mEq</a:t>
            </a:r>
            <a:r>
              <a:rPr lang="ja-JP" altLang="en-US" sz="1100" dirty="0" smtClean="0">
                <a:solidFill>
                  <a:prstClr val="black"/>
                </a:solidFill>
                <a:latin typeface="ＭＳ Ｐゴシック"/>
              </a:rPr>
              <a:t>キット</a:t>
            </a:r>
            <a:r>
              <a:rPr lang="ja-JP" altLang="en-US" sz="1100" dirty="0">
                <a:solidFill>
                  <a:prstClr val="black"/>
                </a:solidFill>
                <a:latin typeface="ＭＳ Ｐゴシック"/>
              </a:rPr>
              <a:t>「テルモ</a:t>
            </a:r>
            <a:r>
              <a:rPr lang="ja-JP" altLang="en-US" sz="1100" dirty="0" smtClean="0">
                <a:solidFill>
                  <a:prstClr val="black"/>
                </a:solidFill>
                <a:latin typeface="ＭＳ Ｐゴシック"/>
              </a:rPr>
              <a:t>」</a:t>
            </a:r>
            <a:endParaRPr lang="en-US" altLang="ja-JP" sz="1100" dirty="0" smtClean="0">
              <a:solidFill>
                <a:prstClr val="black"/>
              </a:solidFill>
              <a:latin typeface="ＭＳ Ｐゴシック"/>
            </a:endParaRPr>
          </a:p>
          <a:p>
            <a:pPr lvl="0"/>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20mL </a:t>
            </a:r>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K</a:t>
            </a:r>
            <a:r>
              <a:rPr lang="ja-JP" altLang="en-US" sz="1100" baseline="30000" dirty="0" smtClean="0">
                <a:solidFill>
                  <a:prstClr val="black"/>
                </a:solidFill>
                <a:latin typeface="ＭＳ Ｐゴシック"/>
              </a:rPr>
              <a:t>＋</a:t>
            </a:r>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20 mEq/</a:t>
            </a:r>
            <a:r>
              <a:rPr lang="ja-JP" altLang="en-US" sz="1100" dirty="0" smtClean="0">
                <a:solidFill>
                  <a:prstClr val="black"/>
                </a:solidFill>
                <a:latin typeface="ＭＳ Ｐゴシック"/>
              </a:rPr>
              <a:t>キット）</a:t>
            </a:r>
            <a:endParaRPr lang="en-US" altLang="ja-JP" sz="1100" dirty="0" smtClean="0">
              <a:solidFill>
                <a:prstClr val="black"/>
              </a:solidFill>
              <a:latin typeface="ＭＳ Ｐゴシック"/>
            </a:endParaRPr>
          </a:p>
          <a:p>
            <a:pPr lvl="0"/>
            <a:r>
              <a:rPr lang="ja-JP" altLang="en-US" sz="1100" dirty="0">
                <a:solidFill>
                  <a:prstClr val="black"/>
                </a:solidFill>
                <a:latin typeface="ＭＳ Ｐゴシック"/>
              </a:rPr>
              <a:t>テルモ（株</a:t>
            </a:r>
            <a:r>
              <a:rPr lang="ja-JP" altLang="en-US" sz="1100" dirty="0" smtClean="0">
                <a:solidFill>
                  <a:prstClr val="black"/>
                </a:solidFill>
                <a:latin typeface="ＭＳ Ｐゴシック"/>
              </a:rPr>
              <a:t>）</a:t>
            </a:r>
            <a:endParaRPr lang="ja-JP" altLang="en-US" sz="1100" dirty="0">
              <a:solidFill>
                <a:prstClr val="black"/>
              </a:solidFill>
              <a:latin typeface="ＭＳ Ｐゴシック"/>
            </a:endParaRPr>
          </a:p>
        </p:txBody>
      </p:sp>
      <p:pic>
        <p:nvPicPr>
          <p:cNvPr id="29" name="図 28"/>
          <p:cNvPicPr>
            <a:picLocks noChangeAspect="1"/>
          </p:cNvPicPr>
          <p:nvPr/>
        </p:nvPicPr>
        <p:blipFill rotWithShape="1">
          <a:blip r:embed="rId4">
            <a:extLst>
              <a:ext uri="{28A0092B-C50C-407E-A947-70E740481C1C}">
                <a14:useLocalDpi xmlns:a14="http://schemas.microsoft.com/office/drawing/2010/main" val="0"/>
              </a:ext>
            </a:extLst>
          </a:blip>
          <a:srcRect t="73973" r="67929"/>
          <a:stretch/>
        </p:blipFill>
        <p:spPr>
          <a:xfrm>
            <a:off x="181604" y="5078636"/>
            <a:ext cx="1274467" cy="362004"/>
          </a:xfrm>
          <a:prstGeom prst="rect">
            <a:avLst/>
          </a:prstGeom>
        </p:spPr>
      </p:pic>
      <p:sp>
        <p:nvSpPr>
          <p:cNvPr id="18" name="テキスト ボックス 17"/>
          <p:cNvSpPr txBox="1"/>
          <p:nvPr/>
        </p:nvSpPr>
        <p:spPr>
          <a:xfrm>
            <a:off x="190845" y="6654403"/>
            <a:ext cx="6607480" cy="938719"/>
          </a:xfrm>
          <a:prstGeom prst="rect">
            <a:avLst/>
          </a:prstGeom>
          <a:noFill/>
        </p:spPr>
        <p:txBody>
          <a:bodyPr wrap="square" rtlCol="0">
            <a:spAutoFit/>
          </a:bodyPr>
          <a:lstStyle/>
          <a:p>
            <a:r>
              <a:rPr lang="ja-JP" altLang="en-US" sz="1100" dirty="0" smtClean="0">
                <a:latin typeface="+mj-ea"/>
                <a:ea typeface="+mj-ea"/>
              </a:rPr>
              <a:t>　リン</a:t>
            </a:r>
            <a:r>
              <a:rPr lang="ja-JP" altLang="en-US" sz="1100" dirty="0">
                <a:latin typeface="+mj-ea"/>
                <a:ea typeface="+mj-ea"/>
              </a:rPr>
              <a:t>酸二カリウムのアンプルの代替</a:t>
            </a:r>
            <a:r>
              <a:rPr lang="ja-JP" altLang="en-US" sz="1100" dirty="0" smtClean="0">
                <a:latin typeface="+mj-ea"/>
                <a:ea typeface="+mj-ea"/>
              </a:rPr>
              <a:t>薬の一つとしては、混注専用プラスチック針付プレフィルドシリンジ製剤があげられる。ただし、</a:t>
            </a:r>
            <a:r>
              <a:rPr lang="ja-JP" altLang="en-US" sz="1100" dirty="0" smtClean="0">
                <a:solidFill>
                  <a:srgbClr val="FF0000"/>
                </a:solidFill>
                <a:latin typeface="+mj-ea"/>
                <a:ea typeface="+mj-ea"/>
              </a:rPr>
              <a:t>本剤は黄色の着色が無いので、無色透明</a:t>
            </a:r>
            <a:r>
              <a:rPr lang="ja-JP" altLang="en-US" sz="1100" dirty="0" smtClean="0">
                <a:latin typeface="+mj-ea"/>
                <a:ea typeface="+mj-ea"/>
              </a:rPr>
              <a:t>である。</a:t>
            </a:r>
            <a:endParaRPr lang="en-US" altLang="ja-JP" sz="1100" dirty="0">
              <a:latin typeface="+mj-ea"/>
              <a:ea typeface="+mj-ea"/>
            </a:endParaRPr>
          </a:p>
          <a:p>
            <a:r>
              <a:rPr kumimoji="1" lang="ja-JP" altLang="en-US" sz="1100" dirty="0" smtClean="0">
                <a:latin typeface="+mj-ea"/>
                <a:ea typeface="+mj-ea"/>
              </a:rPr>
              <a:t>　リン酸二カリウムは、カリウムではなく</a:t>
            </a:r>
            <a:r>
              <a:rPr kumimoji="1" lang="ja-JP" altLang="en-US" sz="1100" b="1" dirty="0" smtClean="0">
                <a:solidFill>
                  <a:srgbClr val="FF0000"/>
                </a:solidFill>
                <a:latin typeface="+mj-ea"/>
                <a:ea typeface="+mj-ea"/>
              </a:rPr>
              <a:t>リン酸塩の補正を目的</a:t>
            </a:r>
            <a:r>
              <a:rPr kumimoji="1" lang="ja-JP" altLang="en-US" sz="1100" dirty="0" smtClean="0">
                <a:latin typeface="+mj-ea"/>
                <a:ea typeface="+mj-ea"/>
              </a:rPr>
              <a:t>としているので、危険なカリウム塩製剤の代わりとして</a:t>
            </a:r>
            <a:r>
              <a:rPr kumimoji="1" lang="en-US" altLang="ja-JP" sz="1100" dirty="0" smtClean="0">
                <a:latin typeface="+mj-ea"/>
                <a:ea typeface="+mj-ea"/>
              </a:rPr>
              <a:t>2011</a:t>
            </a:r>
            <a:r>
              <a:rPr kumimoji="1" lang="ja-JP" altLang="en-US" sz="1100" dirty="0" smtClean="0">
                <a:latin typeface="+mj-ea"/>
                <a:ea typeface="+mj-ea"/>
              </a:rPr>
              <a:t>年にリン酸のナトリウム塩製剤が市販された。ただしナトリウムを高濃度（</a:t>
            </a:r>
            <a:r>
              <a:rPr kumimoji="1" lang="en-US" altLang="ja-JP" sz="1100" dirty="0" smtClean="0">
                <a:latin typeface="+mj-ea"/>
                <a:ea typeface="+mj-ea"/>
              </a:rPr>
              <a:t>0.75 mEq/L: </a:t>
            </a:r>
            <a:r>
              <a:rPr lang="ja-JP" altLang="en-US" sz="1100" dirty="0" smtClean="0">
                <a:latin typeface="+mj-ea"/>
                <a:ea typeface="+mj-ea"/>
              </a:rPr>
              <a:t>生理食塩液の約</a:t>
            </a:r>
            <a:r>
              <a:rPr lang="en-US" altLang="ja-JP" sz="1100" dirty="0" smtClean="0">
                <a:latin typeface="+mj-ea"/>
                <a:ea typeface="+mj-ea"/>
              </a:rPr>
              <a:t>5</a:t>
            </a:r>
            <a:r>
              <a:rPr lang="ja-JP" altLang="en-US" sz="1100" dirty="0" smtClean="0">
                <a:latin typeface="+mj-ea"/>
                <a:ea typeface="+mj-ea"/>
              </a:rPr>
              <a:t>倍</a:t>
            </a:r>
            <a:r>
              <a:rPr kumimoji="1" lang="ja-JP" altLang="en-US" sz="1100" dirty="0" smtClean="0">
                <a:latin typeface="+mj-ea"/>
                <a:ea typeface="+mj-ea"/>
              </a:rPr>
              <a:t>）含んでいるので、必ず希釈して用いる。</a:t>
            </a:r>
            <a:endParaRPr kumimoji="1" lang="en-US" altLang="ja-JP" sz="1100" dirty="0" smtClean="0">
              <a:latin typeface="+mj-ea"/>
              <a:ea typeface="+mj-ea"/>
            </a:endParaRPr>
          </a:p>
        </p:txBody>
      </p:sp>
      <p:sp>
        <p:nvSpPr>
          <p:cNvPr id="35" name="テキスト ボックス 34"/>
          <p:cNvSpPr txBox="1"/>
          <p:nvPr/>
        </p:nvSpPr>
        <p:spPr>
          <a:xfrm>
            <a:off x="1534925" y="3512140"/>
            <a:ext cx="1885453" cy="461665"/>
          </a:xfrm>
          <a:prstGeom prst="rect">
            <a:avLst/>
          </a:prstGeom>
          <a:noFill/>
        </p:spPr>
        <p:txBody>
          <a:bodyPr wrap="none" rtlCol="0">
            <a:spAutoFit/>
          </a:bodyPr>
          <a:lstStyle/>
          <a:p>
            <a:r>
              <a:rPr kumimoji="1" lang="ja-JP" altLang="en-US" sz="1200" dirty="0" smtClean="0">
                <a:latin typeface="+mj-ea"/>
                <a:ea typeface="+mj-ea"/>
              </a:rPr>
              <a:t>混注専用プラスチック針付</a:t>
            </a:r>
            <a:endParaRPr kumimoji="1" lang="en-US" altLang="ja-JP" sz="1200" dirty="0" smtClean="0">
              <a:latin typeface="+mj-ea"/>
              <a:ea typeface="+mj-ea"/>
            </a:endParaRPr>
          </a:p>
          <a:p>
            <a:r>
              <a:rPr kumimoji="1" lang="ja-JP" altLang="en-US" sz="1200" dirty="0" smtClean="0">
                <a:latin typeface="+mj-ea"/>
                <a:ea typeface="+mj-ea"/>
              </a:rPr>
              <a:t>プレフィルド製剤</a:t>
            </a:r>
            <a:endParaRPr kumimoji="1" lang="ja-JP" altLang="en-US" sz="1200" dirty="0">
              <a:latin typeface="+mj-ea"/>
              <a:ea typeface="+mj-ea"/>
            </a:endParaRPr>
          </a:p>
        </p:txBody>
      </p:sp>
      <p:grpSp>
        <p:nvGrpSpPr>
          <p:cNvPr id="3" name="グループ化 2"/>
          <p:cNvGrpSpPr/>
          <p:nvPr/>
        </p:nvGrpSpPr>
        <p:grpSpPr>
          <a:xfrm>
            <a:off x="3848286" y="3501585"/>
            <a:ext cx="2842217" cy="3152818"/>
            <a:chOff x="231659" y="3506531"/>
            <a:chExt cx="2842217" cy="3152818"/>
          </a:xfrm>
        </p:grpSpPr>
        <p:grpSp>
          <p:nvGrpSpPr>
            <p:cNvPr id="16" name="グループ化 15"/>
            <p:cNvGrpSpPr/>
            <p:nvPr/>
          </p:nvGrpSpPr>
          <p:grpSpPr>
            <a:xfrm>
              <a:off x="1981981" y="3808549"/>
              <a:ext cx="997248" cy="2774948"/>
              <a:chOff x="1470025" y="1720852"/>
              <a:chExt cx="997248" cy="2774948"/>
            </a:xfrm>
          </p:grpSpPr>
          <p:pic>
            <p:nvPicPr>
              <p:cNvPr id="1028" name="Picture 4" descr="リン酸Ｎａ補正液０．５ｍｍｏｌ／ｍＬ　０．５モル２０ｍＬ"/>
              <p:cNvPicPr>
                <a:picLocks noChangeAspect="1" noChangeArrowheads="1"/>
              </p:cNvPicPr>
              <p:nvPr/>
            </p:nvPicPr>
            <p:blipFill rotWithShape="1">
              <a:blip r:embed="rId5">
                <a:extLst>
                  <a:ext uri="{28A0092B-C50C-407E-A947-70E740481C1C}">
                    <a14:useLocalDpi xmlns:a14="http://schemas.microsoft.com/office/drawing/2010/main" val="0"/>
                  </a:ext>
                </a:extLst>
              </a:blip>
              <a:srcRect t="33203" b="30859"/>
              <a:stretch/>
            </p:blipFill>
            <p:spPr bwMode="auto">
              <a:xfrm rot="5400000">
                <a:off x="581175" y="2609702"/>
                <a:ext cx="2774948" cy="997248"/>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1828800" y="4076700"/>
                <a:ext cx="317500"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正方形/長方形 13"/>
            <p:cNvSpPr/>
            <p:nvPr/>
          </p:nvSpPr>
          <p:spPr>
            <a:xfrm>
              <a:off x="784571" y="4455367"/>
              <a:ext cx="1468851" cy="769441"/>
            </a:xfrm>
            <a:prstGeom prst="rect">
              <a:avLst/>
            </a:prstGeom>
          </p:spPr>
          <p:txBody>
            <a:bodyPr wrap="square">
              <a:spAutoFit/>
            </a:bodyPr>
            <a:lstStyle/>
            <a:p>
              <a:pPr fontAlgn="base"/>
              <a:r>
                <a:rPr lang="ja-JP" altLang="en-US" sz="1100" dirty="0">
                  <a:latin typeface="+mn-ea"/>
                </a:rPr>
                <a:t>リン酸Ｎａ補正</a:t>
              </a:r>
              <a:r>
                <a:rPr lang="ja-JP" altLang="en-US" sz="1100" dirty="0" smtClean="0">
                  <a:latin typeface="+mn-ea"/>
                </a:rPr>
                <a:t>液</a:t>
              </a:r>
              <a:endParaRPr lang="en-US" altLang="ja-JP" sz="1100" dirty="0" smtClean="0">
                <a:latin typeface="+mn-ea"/>
              </a:endParaRPr>
            </a:p>
            <a:p>
              <a:pPr fontAlgn="base"/>
              <a:r>
                <a:rPr lang="en-US" altLang="ja-JP" sz="1100" dirty="0" smtClean="0">
                  <a:latin typeface="+mn-ea"/>
                </a:rPr>
                <a:t>0.5mol/mL</a:t>
              </a:r>
              <a:r>
                <a:rPr lang="ja-JP" altLang="en-US" sz="1100" dirty="0">
                  <a:latin typeface="+mn-ea"/>
                </a:rPr>
                <a:t>　</a:t>
              </a:r>
              <a:endParaRPr lang="en-US" altLang="ja-JP" sz="1100" dirty="0" smtClean="0">
                <a:latin typeface="+mn-ea"/>
              </a:endParaRPr>
            </a:p>
            <a:p>
              <a:pPr fontAlgn="base"/>
              <a:r>
                <a:rPr lang="en-US" altLang="ja-JP" sz="1100" dirty="0" smtClean="0">
                  <a:latin typeface="+mn-ea"/>
                </a:rPr>
                <a:t>0.5</a:t>
              </a:r>
              <a:r>
                <a:rPr lang="ja-JP" altLang="en-US" sz="1100" dirty="0" smtClean="0">
                  <a:latin typeface="+mn-ea"/>
                </a:rPr>
                <a:t>モル</a:t>
              </a:r>
              <a:r>
                <a:rPr lang="en-US" altLang="ja-JP" sz="1100" dirty="0" smtClean="0">
                  <a:latin typeface="+mn-ea"/>
                </a:rPr>
                <a:t>20mL</a:t>
              </a:r>
            </a:p>
            <a:p>
              <a:pPr fontAlgn="base"/>
              <a:r>
                <a:rPr lang="ja-JP" altLang="en-US" sz="1100" dirty="0" smtClean="0">
                  <a:latin typeface="+mn-ea"/>
                </a:rPr>
                <a:t>大塚製薬工場（株）</a:t>
              </a:r>
              <a:endParaRPr lang="ja-JP" altLang="en-US" sz="1100" dirty="0">
                <a:latin typeface="+mn-ea"/>
              </a:endParaRPr>
            </a:p>
          </p:txBody>
        </p:sp>
        <p:sp>
          <p:nvSpPr>
            <p:cNvPr id="36" name="テキスト ボックス 35"/>
            <p:cNvSpPr txBox="1"/>
            <p:nvPr/>
          </p:nvSpPr>
          <p:spPr>
            <a:xfrm>
              <a:off x="1230462" y="3552895"/>
              <a:ext cx="1454244" cy="276999"/>
            </a:xfrm>
            <a:prstGeom prst="rect">
              <a:avLst/>
            </a:prstGeom>
            <a:noFill/>
          </p:spPr>
          <p:txBody>
            <a:bodyPr wrap="none" rtlCol="0">
              <a:spAutoFit/>
            </a:bodyPr>
            <a:lstStyle/>
            <a:p>
              <a:r>
                <a:rPr kumimoji="1" lang="ja-JP" altLang="en-US" sz="1200" dirty="0" smtClean="0">
                  <a:latin typeface="+mj-ea"/>
                  <a:ea typeface="+mj-ea"/>
                </a:rPr>
                <a:t>ナトリウム塩の製剤</a:t>
              </a:r>
              <a:endParaRPr kumimoji="1" lang="ja-JP" altLang="en-US" sz="1200" dirty="0">
                <a:latin typeface="+mj-ea"/>
                <a:ea typeface="+mj-ea"/>
              </a:endParaRPr>
            </a:p>
          </p:txBody>
        </p:sp>
        <p:sp>
          <p:nvSpPr>
            <p:cNvPr id="30" name="角丸四角形 29"/>
            <p:cNvSpPr/>
            <p:nvPr/>
          </p:nvSpPr>
          <p:spPr>
            <a:xfrm>
              <a:off x="310559" y="3578114"/>
              <a:ext cx="762076" cy="368300"/>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66FF"/>
                  </a:solidFill>
                  <a:latin typeface="+mj-ea"/>
                </a:rPr>
                <a:t>推奨</a:t>
              </a:r>
              <a:endParaRPr lang="ja-JP" altLang="en-US" dirty="0">
                <a:solidFill>
                  <a:srgbClr val="0066FF"/>
                </a:solidFill>
                <a:latin typeface="+mj-ea"/>
              </a:endParaRPr>
            </a:p>
          </p:txBody>
        </p:sp>
        <p:sp>
          <p:nvSpPr>
            <p:cNvPr id="32" name="正方形/長方形 31"/>
            <p:cNvSpPr/>
            <p:nvPr/>
          </p:nvSpPr>
          <p:spPr>
            <a:xfrm>
              <a:off x="231659" y="3506531"/>
              <a:ext cx="2842217" cy="3152818"/>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p:cNvSpPr/>
          <p:nvPr/>
        </p:nvSpPr>
        <p:spPr>
          <a:xfrm>
            <a:off x="95967" y="3501585"/>
            <a:ext cx="3579528" cy="3152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03595" y="3575384"/>
            <a:ext cx="762076"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j-ea"/>
              </a:rPr>
              <a:t>注意</a:t>
            </a:r>
            <a:endParaRPr lang="ja-JP" altLang="en-US" dirty="0">
              <a:solidFill>
                <a:srgbClr val="FF0000"/>
              </a:solidFill>
              <a:latin typeface="+mj-ea"/>
            </a:endParaRPr>
          </a:p>
        </p:txBody>
      </p:sp>
      <p:sp>
        <p:nvSpPr>
          <p:cNvPr id="25" name="テキスト ボックス 24"/>
          <p:cNvSpPr txBox="1"/>
          <p:nvPr/>
        </p:nvSpPr>
        <p:spPr>
          <a:xfrm>
            <a:off x="5476842" y="0"/>
            <a:ext cx="1233030" cy="276999"/>
          </a:xfrm>
          <a:prstGeom prst="rect">
            <a:avLst/>
          </a:prstGeom>
          <a:noFill/>
        </p:spPr>
        <p:txBody>
          <a:bodyPr wrap="none" rtlCol="0">
            <a:spAutoFit/>
          </a:bodyPr>
          <a:lstStyle/>
          <a:p>
            <a:pPr algn="ctr"/>
            <a:r>
              <a:rPr kumimoji="1" lang="ja-JP" altLang="en-US" sz="1200" dirty="0" smtClean="0"/>
              <a:t>医療</a:t>
            </a:r>
            <a:r>
              <a:rPr lang="ja-JP" altLang="en-US" sz="1200" dirty="0"/>
              <a:t>安全提言</a:t>
            </a:r>
            <a:r>
              <a:rPr kumimoji="1" lang="en-US" altLang="ja-JP" sz="1200" dirty="0" smtClean="0"/>
              <a:t>-4</a:t>
            </a:r>
          </a:p>
        </p:txBody>
      </p:sp>
      <p:sp>
        <p:nvSpPr>
          <p:cNvPr id="2" name="正方形/長方形 1"/>
          <p:cNvSpPr/>
          <p:nvPr/>
        </p:nvSpPr>
        <p:spPr>
          <a:xfrm>
            <a:off x="249777" y="7625021"/>
            <a:ext cx="6440726" cy="1391390"/>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r>
              <a:rPr lang="ja-JP" altLang="en-US" sz="1100" b="1" u="sng" dirty="0">
                <a:solidFill>
                  <a:srgbClr val="FF0000"/>
                </a:solidFill>
              </a:rPr>
              <a:t>★</a:t>
            </a:r>
            <a:r>
              <a:rPr lang="ja-JP" altLang="en-US" sz="1100" b="1" u="sng" dirty="0" smtClean="0">
                <a:solidFill>
                  <a:srgbClr val="FF0000"/>
                </a:solidFill>
              </a:rPr>
              <a:t>投与</a:t>
            </a:r>
            <a:r>
              <a:rPr lang="ja-JP" altLang="en-US" sz="1100" b="1" u="sng" dirty="0">
                <a:solidFill>
                  <a:srgbClr val="FF0000"/>
                </a:solidFill>
              </a:rPr>
              <a:t>時</a:t>
            </a:r>
            <a:r>
              <a:rPr lang="ja-JP" altLang="en-US" sz="1100" b="1" u="sng" dirty="0" smtClean="0">
                <a:solidFill>
                  <a:srgbClr val="FF0000"/>
                </a:solidFill>
              </a:rPr>
              <a:t>は希釈濃度と点滴速度にも注意！★</a:t>
            </a:r>
            <a:endParaRPr lang="en-US" altLang="ja-JP" sz="1100" b="1" u="sng" dirty="0" smtClean="0">
              <a:solidFill>
                <a:srgbClr val="FF0000"/>
              </a:solidFill>
            </a:endParaRPr>
          </a:p>
          <a:p>
            <a:r>
              <a:rPr lang="ja-JP" altLang="en-US" sz="1100" dirty="0" smtClean="0">
                <a:solidFill>
                  <a:schemeClr val="tx1"/>
                </a:solidFill>
              </a:rPr>
              <a:t>　カリウム製剤の添付文書の使用上の注意には、希釈濃度と点滴速度に関する記述があります。ワンショット静注以外でも点滴速度によっては高カリウム血症による心</a:t>
            </a:r>
            <a:r>
              <a:rPr lang="ja-JP" altLang="en-US" sz="1100" smtClean="0">
                <a:solidFill>
                  <a:schemeClr val="tx1"/>
                </a:solidFill>
              </a:rPr>
              <a:t>停止が想定</a:t>
            </a:r>
            <a:r>
              <a:rPr lang="ja-JP" altLang="en-US" sz="1100" dirty="0" smtClean="0">
                <a:solidFill>
                  <a:schemeClr val="tx1"/>
                </a:solidFill>
              </a:rPr>
              <a:t>されています。</a:t>
            </a:r>
            <a:endParaRPr lang="en-US" altLang="ja-JP" sz="1100" dirty="0" smtClean="0">
              <a:solidFill>
                <a:schemeClr val="tx1"/>
              </a:solidFill>
            </a:endParaRPr>
          </a:p>
          <a:p>
            <a:r>
              <a:rPr lang="ja-JP" altLang="ja-JP" sz="1100" u="sng" dirty="0" smtClean="0">
                <a:solidFill>
                  <a:srgbClr val="FF0000"/>
                </a:solidFill>
              </a:rPr>
              <a:t>使用上</a:t>
            </a:r>
            <a:r>
              <a:rPr lang="ja-JP" altLang="ja-JP" sz="1100" u="sng" dirty="0">
                <a:solidFill>
                  <a:srgbClr val="FF0000"/>
                </a:solidFill>
              </a:rPr>
              <a:t>の</a:t>
            </a:r>
            <a:r>
              <a:rPr lang="ja-JP" altLang="ja-JP" sz="1100" u="sng" dirty="0" smtClean="0">
                <a:solidFill>
                  <a:srgbClr val="FF0000"/>
                </a:solidFill>
              </a:rPr>
              <a:t>注意</a:t>
            </a:r>
            <a:endParaRPr lang="ja-JP" altLang="ja-JP" sz="1100" u="sng" dirty="0">
              <a:solidFill>
                <a:srgbClr val="FF0000"/>
              </a:solidFill>
            </a:endParaRPr>
          </a:p>
          <a:p>
            <a:pPr marL="171450" indent="-171450">
              <a:buFont typeface="Arial" panose="020B0604020202020204" pitchFamily="34" charset="0"/>
              <a:buChar char="•"/>
            </a:pPr>
            <a:r>
              <a:rPr lang="ja-JP" altLang="ja-JP" sz="1100" dirty="0" smtClean="0">
                <a:solidFill>
                  <a:srgbClr val="FF0000"/>
                </a:solidFill>
              </a:rPr>
              <a:t>希釈</a:t>
            </a:r>
            <a:r>
              <a:rPr lang="ja-JP" altLang="ja-JP" sz="1100" dirty="0">
                <a:solidFill>
                  <a:srgbClr val="FF0000"/>
                </a:solidFill>
              </a:rPr>
              <a:t>濃度は</a:t>
            </a:r>
            <a:r>
              <a:rPr lang="ja-JP" altLang="ja-JP" sz="1100" dirty="0" smtClean="0">
                <a:solidFill>
                  <a:srgbClr val="FF0000"/>
                </a:solidFill>
              </a:rPr>
              <a:t>、</a:t>
            </a:r>
            <a:r>
              <a:rPr lang="ja-JP" altLang="en-US" sz="1100" dirty="0" smtClean="0">
                <a:solidFill>
                  <a:srgbClr val="FF0000"/>
                </a:solidFill>
              </a:rPr>
              <a:t>４０</a:t>
            </a:r>
            <a:r>
              <a:rPr lang="en-US" altLang="ja-JP" sz="1100" dirty="0" err="1" smtClean="0">
                <a:solidFill>
                  <a:srgbClr val="FF0000"/>
                </a:solidFill>
              </a:rPr>
              <a:t>mEq</a:t>
            </a:r>
            <a:r>
              <a:rPr lang="en-US" altLang="ja-JP" sz="1100" dirty="0" smtClean="0">
                <a:solidFill>
                  <a:srgbClr val="FF0000"/>
                </a:solidFill>
              </a:rPr>
              <a:t>/L</a:t>
            </a:r>
            <a:r>
              <a:rPr lang="ja-JP" altLang="ja-JP" sz="1100" dirty="0">
                <a:solidFill>
                  <a:srgbClr val="FF0000"/>
                </a:solidFill>
              </a:rPr>
              <a:t>以下にする</a:t>
            </a:r>
            <a:r>
              <a:rPr lang="ja-JP" altLang="ja-JP" sz="1100" dirty="0" smtClean="0">
                <a:solidFill>
                  <a:srgbClr val="FF0000"/>
                </a:solidFill>
              </a:rPr>
              <a:t>。</a:t>
            </a:r>
            <a:r>
              <a:rPr lang="ja-JP" altLang="en-US" sz="1100" dirty="0" smtClean="0">
                <a:solidFill>
                  <a:schemeClr val="tx1"/>
                </a:solidFill>
              </a:rPr>
              <a:t>（血管痛が発現する）</a:t>
            </a:r>
            <a:endParaRPr lang="en-US" altLang="ja-JP" sz="1100" dirty="0" smtClean="0">
              <a:solidFill>
                <a:schemeClr val="tx1"/>
              </a:solidFill>
            </a:endParaRPr>
          </a:p>
          <a:p>
            <a:r>
              <a:rPr lang="ja-JP" altLang="en-US" sz="1100" dirty="0">
                <a:solidFill>
                  <a:schemeClr val="tx1"/>
                </a:solidFill>
              </a:rPr>
              <a:t>　</a:t>
            </a:r>
            <a:r>
              <a:rPr lang="ja-JP" altLang="en-US" sz="1100" dirty="0" smtClean="0">
                <a:solidFill>
                  <a:schemeClr val="tx1"/>
                </a:solidFill>
              </a:rPr>
              <a:t>　（補液にカリウムが含まれているとカリウム製剤を注入により、</a:t>
            </a:r>
            <a:r>
              <a:rPr lang="en-US" altLang="ja-JP" sz="1100" dirty="0" smtClean="0">
                <a:solidFill>
                  <a:schemeClr val="tx1"/>
                </a:solidFill>
              </a:rPr>
              <a:t>40mEq/L</a:t>
            </a:r>
            <a:r>
              <a:rPr lang="ja-JP" altLang="en-US" sz="1100" dirty="0" smtClean="0">
                <a:solidFill>
                  <a:schemeClr val="tx1"/>
                </a:solidFill>
              </a:rPr>
              <a:t>を超えることがあります）</a:t>
            </a:r>
            <a:endParaRPr lang="ja-JP" altLang="ja-JP" sz="1100" dirty="0">
              <a:solidFill>
                <a:schemeClr val="tx1"/>
              </a:solidFill>
            </a:endParaRPr>
          </a:p>
          <a:p>
            <a:pPr marL="171450" indent="-171450">
              <a:buFont typeface="Arial" panose="020B0604020202020204" pitchFamily="34" charset="0"/>
              <a:buChar char="•"/>
            </a:pPr>
            <a:r>
              <a:rPr lang="ja-JP" altLang="ja-JP" sz="1100" dirty="0" smtClean="0">
                <a:solidFill>
                  <a:srgbClr val="FF0000"/>
                </a:solidFill>
              </a:rPr>
              <a:t>点滴</a:t>
            </a:r>
            <a:r>
              <a:rPr lang="ja-JP" altLang="ja-JP" sz="1100" dirty="0">
                <a:solidFill>
                  <a:srgbClr val="FF0000"/>
                </a:solidFill>
              </a:rPr>
              <a:t>速度は</a:t>
            </a:r>
            <a:r>
              <a:rPr lang="ja-JP" altLang="ja-JP" sz="1100" dirty="0" smtClean="0">
                <a:solidFill>
                  <a:srgbClr val="FF0000"/>
                </a:solidFill>
              </a:rPr>
              <a:t>、</a:t>
            </a:r>
            <a:r>
              <a:rPr lang="ja-JP" altLang="en-US" sz="1100" dirty="0">
                <a:solidFill>
                  <a:srgbClr val="FF0000"/>
                </a:solidFill>
              </a:rPr>
              <a:t>２０</a:t>
            </a:r>
            <a:r>
              <a:rPr lang="en-US" altLang="ja-JP" sz="1100" dirty="0" err="1" smtClean="0">
                <a:solidFill>
                  <a:srgbClr val="FF0000"/>
                </a:solidFill>
              </a:rPr>
              <a:t>mEq</a:t>
            </a:r>
            <a:r>
              <a:rPr lang="en-US" altLang="ja-JP" sz="1100" dirty="0" smtClean="0">
                <a:solidFill>
                  <a:srgbClr val="FF0000"/>
                </a:solidFill>
              </a:rPr>
              <a:t>/</a:t>
            </a:r>
            <a:r>
              <a:rPr lang="en-US" altLang="ja-JP" sz="1100" dirty="0" err="1" smtClean="0">
                <a:solidFill>
                  <a:srgbClr val="FF0000"/>
                </a:solidFill>
              </a:rPr>
              <a:t>hr</a:t>
            </a:r>
            <a:r>
              <a:rPr lang="en-US" altLang="ja-JP" sz="1100" dirty="0" smtClean="0">
                <a:solidFill>
                  <a:srgbClr val="FF0000"/>
                </a:solidFill>
              </a:rPr>
              <a:t> </a:t>
            </a:r>
            <a:r>
              <a:rPr lang="ja-JP" altLang="en-US" sz="1100" dirty="0" smtClean="0">
                <a:solidFill>
                  <a:srgbClr val="FF0000"/>
                </a:solidFill>
              </a:rPr>
              <a:t>を超えないこと</a:t>
            </a:r>
            <a:r>
              <a:rPr lang="ja-JP" altLang="ja-JP" sz="1100" dirty="0" smtClean="0">
                <a:solidFill>
                  <a:srgbClr val="FF0000"/>
                </a:solidFill>
              </a:rPr>
              <a:t>。</a:t>
            </a:r>
            <a:endParaRPr lang="ja-JP" altLang="ja-JP" sz="1100" dirty="0">
              <a:solidFill>
                <a:srgbClr val="FF0000"/>
              </a:solidFill>
            </a:endParaRPr>
          </a:p>
        </p:txBody>
      </p:sp>
    </p:spTree>
    <p:extLst>
      <p:ext uri="{BB962C8B-B14F-4D97-AF65-F5344CB8AC3E}">
        <p14:creationId xmlns:p14="http://schemas.microsoft.com/office/powerpoint/2010/main" val="3581847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28481" y="5565973"/>
            <a:ext cx="2396537" cy="1171032"/>
            <a:chOff x="3717028" y="3355225"/>
            <a:chExt cx="2758072" cy="1347691"/>
          </a:xfrm>
        </p:grpSpPr>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91624" y="2919441"/>
              <a:ext cx="808879" cy="275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7"/>
            <p:cNvSpPr txBox="1"/>
            <p:nvPr/>
          </p:nvSpPr>
          <p:spPr>
            <a:xfrm>
              <a:off x="3993252" y="3355225"/>
              <a:ext cx="2228495" cy="43088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j-ea"/>
                  <a:ea typeface="+mj-ea"/>
                </a:rPr>
                <a:t>塩化ナトリウム補正液　１</a:t>
              </a:r>
              <a:r>
                <a:rPr lang="en-US" altLang="ja-JP" sz="1100" dirty="0" smtClean="0">
                  <a:solidFill>
                    <a:prstClr val="black"/>
                  </a:solidFill>
                  <a:latin typeface="+mj-ea"/>
                  <a:ea typeface="+mj-ea"/>
                </a:rPr>
                <a:t>mEq/mL </a:t>
              </a:r>
              <a:endParaRPr kumimoji="1" lang="en-US" altLang="ja-JP" sz="1100" dirty="0" smtClean="0">
                <a:latin typeface="+mj-ea"/>
                <a:ea typeface="+mj-ea"/>
              </a:endParaRPr>
            </a:p>
            <a:p>
              <a:r>
                <a:rPr lang="ja-JP" altLang="en-US" sz="1100" dirty="0" smtClean="0">
                  <a:latin typeface="+mj-ea"/>
                  <a:ea typeface="+mj-ea"/>
                </a:rPr>
                <a:t>（</a:t>
              </a:r>
              <a:r>
                <a:rPr lang="ja-JP" altLang="en-US" sz="1100" dirty="0">
                  <a:latin typeface="+mj-ea"/>
                  <a:ea typeface="+mj-ea"/>
                </a:rPr>
                <a:t>株）</a:t>
              </a:r>
              <a:r>
                <a:rPr kumimoji="1" lang="ja-JP" altLang="en-US" sz="1100" dirty="0" smtClean="0">
                  <a:latin typeface="+mj-ea"/>
                  <a:ea typeface="+mj-ea"/>
                </a:rPr>
                <a:t>大塚製薬工場</a:t>
              </a:r>
              <a:endParaRPr kumimoji="1" lang="ja-JP" altLang="en-US" sz="1100" dirty="0">
                <a:latin typeface="+mj-ea"/>
                <a:ea typeface="+mj-ea"/>
              </a:endParaRPr>
            </a:p>
          </p:txBody>
        </p:sp>
      </p:grpSp>
      <p:grpSp>
        <p:nvGrpSpPr>
          <p:cNvPr id="6" name="グループ化 5"/>
          <p:cNvGrpSpPr/>
          <p:nvPr/>
        </p:nvGrpSpPr>
        <p:grpSpPr>
          <a:xfrm>
            <a:off x="106199" y="2898206"/>
            <a:ext cx="3279219" cy="1749958"/>
            <a:chOff x="-209196" y="6121012"/>
            <a:chExt cx="3279219" cy="1749958"/>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4" y="6260437"/>
              <a:ext cx="2857500" cy="723900"/>
            </a:xfrm>
            <a:prstGeom prst="rect">
              <a:avLst/>
            </a:prstGeom>
          </p:spPr>
        </p:pic>
        <p:sp>
          <p:nvSpPr>
            <p:cNvPr id="20" name="正方形/長方形 19"/>
            <p:cNvSpPr/>
            <p:nvPr/>
          </p:nvSpPr>
          <p:spPr>
            <a:xfrm>
              <a:off x="-209196" y="6121012"/>
              <a:ext cx="3279219" cy="2616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ctr"/>
              <a:r>
                <a:rPr lang="ja-JP" altLang="en-US" sz="1100" dirty="0" smtClean="0">
                  <a:solidFill>
                    <a:prstClr val="black"/>
                  </a:solidFill>
                  <a:latin typeface="+mj-ea"/>
                  <a:ea typeface="+mj-ea"/>
                </a:rPr>
                <a:t>塩化ナトリウム注</a:t>
              </a:r>
              <a:r>
                <a:rPr lang="en-US" altLang="ja-JP" sz="1100" dirty="0" smtClean="0">
                  <a:solidFill>
                    <a:prstClr val="black"/>
                  </a:solidFill>
                  <a:latin typeface="+mj-ea"/>
                  <a:ea typeface="+mj-ea"/>
                </a:rPr>
                <a:t>10</a:t>
              </a:r>
              <a:r>
                <a:rPr lang="ja-JP" altLang="en-US" sz="1100" dirty="0" smtClean="0">
                  <a:solidFill>
                    <a:prstClr val="black"/>
                  </a:solidFill>
                  <a:latin typeface="+mj-ea"/>
                  <a:ea typeface="+mj-ea"/>
                </a:rPr>
                <a:t>％シリンジ「</a:t>
              </a:r>
              <a:r>
                <a:rPr lang="ja-JP" altLang="en-US" sz="1100" dirty="0">
                  <a:solidFill>
                    <a:prstClr val="black"/>
                  </a:solidFill>
                  <a:latin typeface="+mj-ea"/>
                  <a:ea typeface="+mj-ea"/>
                </a:rPr>
                <a:t>テルモ</a:t>
              </a:r>
              <a:r>
                <a:rPr lang="ja-JP" altLang="en-US" sz="1100" dirty="0" smtClean="0">
                  <a:solidFill>
                    <a:prstClr val="black"/>
                  </a:solidFill>
                  <a:latin typeface="+mj-ea"/>
                  <a:ea typeface="+mj-ea"/>
                </a:rPr>
                <a:t>」</a:t>
              </a:r>
              <a:r>
                <a:rPr lang="en-US" altLang="ja-JP" sz="1100" dirty="0">
                  <a:solidFill>
                    <a:prstClr val="black"/>
                  </a:solidFill>
                  <a:latin typeface="+mj-ea"/>
                  <a:ea typeface="+mj-ea"/>
                </a:rPr>
                <a:t> </a:t>
              </a:r>
              <a:r>
                <a:rPr lang="ja-JP" altLang="en-US" sz="1100" dirty="0" smtClean="0">
                  <a:solidFill>
                    <a:prstClr val="black"/>
                  </a:solidFill>
                  <a:latin typeface="+mj-ea"/>
                  <a:ea typeface="+mj-ea"/>
                </a:rPr>
                <a:t>テルモ</a:t>
              </a:r>
              <a:r>
                <a:rPr lang="ja-JP" altLang="en-US" sz="1100" dirty="0">
                  <a:solidFill>
                    <a:prstClr val="black"/>
                  </a:solidFill>
                  <a:latin typeface="+mj-ea"/>
                  <a:ea typeface="+mj-ea"/>
                </a:rPr>
                <a:t>（株）</a:t>
              </a:r>
            </a:p>
          </p:txBody>
        </p:sp>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5" y="6956570"/>
              <a:ext cx="2857500" cy="914400"/>
            </a:xfrm>
            <a:prstGeom prst="rect">
              <a:avLst/>
            </a:prstGeom>
          </p:spPr>
        </p:pic>
      </p:grpSp>
      <p:grpSp>
        <p:nvGrpSpPr>
          <p:cNvPr id="7" name="グループ化 6"/>
          <p:cNvGrpSpPr/>
          <p:nvPr/>
        </p:nvGrpSpPr>
        <p:grpSpPr>
          <a:xfrm>
            <a:off x="402910" y="901083"/>
            <a:ext cx="2502865" cy="1401897"/>
            <a:chOff x="3658340" y="3386631"/>
            <a:chExt cx="2676146" cy="1498954"/>
          </a:xfrm>
        </p:grpSpPr>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549881" y="3100981"/>
              <a:ext cx="893065" cy="267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4"/>
            <p:cNvSpPr txBox="1"/>
            <p:nvPr/>
          </p:nvSpPr>
          <p:spPr>
            <a:xfrm>
              <a:off x="3658340" y="3386631"/>
              <a:ext cx="2514757" cy="64171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smtClean="0">
                  <a:latin typeface="+mj-ea"/>
                  <a:ea typeface="+mj-ea"/>
                </a:rPr>
                <a:t>塩化ナトリウム</a:t>
              </a:r>
              <a:r>
                <a:rPr kumimoji="1" lang="ja-JP" altLang="en-US" sz="1100" dirty="0" smtClean="0">
                  <a:latin typeface="+mj-ea"/>
                  <a:ea typeface="+mj-ea"/>
                </a:rPr>
                <a:t>注</a:t>
              </a:r>
              <a:r>
                <a:rPr lang="ja-JP" altLang="en-US" sz="1100" dirty="0" smtClean="0">
                  <a:latin typeface="+mj-ea"/>
                  <a:ea typeface="+mj-ea"/>
                </a:rPr>
                <a:t>１０</a:t>
              </a:r>
              <a:r>
                <a:rPr kumimoji="1" lang="ja-JP" altLang="en-US" sz="1100" dirty="0" smtClean="0">
                  <a:latin typeface="+mj-ea"/>
                  <a:ea typeface="+mj-ea"/>
                </a:rPr>
                <a:t>％「</a:t>
              </a:r>
              <a:r>
                <a:rPr lang="en-US" altLang="ja-JP" sz="1100" dirty="0" smtClean="0">
                  <a:solidFill>
                    <a:prstClr val="black"/>
                  </a:solidFill>
                  <a:latin typeface="+mj-ea"/>
                  <a:ea typeface="+mj-ea"/>
                </a:rPr>
                <a:t>HK</a:t>
              </a:r>
              <a:r>
                <a:rPr kumimoji="1" lang="ja-JP" altLang="en-US" sz="1100" dirty="0" smtClean="0">
                  <a:latin typeface="+mj-ea"/>
                  <a:ea typeface="+mj-ea"/>
                </a:rPr>
                <a:t>」   </a:t>
              </a:r>
              <a:r>
                <a:rPr kumimoji="1" lang="en-US" altLang="ja-JP" sz="1100" dirty="0" smtClean="0">
                  <a:latin typeface="+mj-ea"/>
                  <a:ea typeface="+mj-ea"/>
                </a:rPr>
                <a:t>20 mL</a:t>
              </a:r>
            </a:p>
            <a:p>
              <a:r>
                <a:rPr kumimoji="1" lang="ja-JP" altLang="en-US" sz="1100" dirty="0" smtClean="0">
                  <a:latin typeface="+mj-ea"/>
                  <a:ea typeface="+mj-ea"/>
                </a:rPr>
                <a:t>（日局）</a:t>
              </a:r>
              <a:r>
                <a:rPr lang="ja-JP" altLang="en-US" sz="1100" dirty="0">
                  <a:latin typeface="+mj-ea"/>
                  <a:ea typeface="+mj-ea"/>
                </a:rPr>
                <a:t>１０</a:t>
              </a:r>
              <a:r>
                <a:rPr kumimoji="1" lang="ja-JP" altLang="en-US" sz="1100" dirty="0" smtClean="0">
                  <a:latin typeface="+mj-ea"/>
                  <a:ea typeface="+mj-ea"/>
                </a:rPr>
                <a:t>％塩化ナトリウム注射液</a:t>
              </a:r>
              <a:endParaRPr kumimoji="1" lang="en-US" altLang="ja-JP" sz="1100" dirty="0" smtClean="0">
                <a:latin typeface="+mj-ea"/>
                <a:ea typeface="+mj-ea"/>
              </a:endParaRPr>
            </a:p>
            <a:p>
              <a:r>
                <a:rPr lang="ja-JP" altLang="en-US" sz="1100" dirty="0" smtClean="0">
                  <a:latin typeface="+mj-ea"/>
                  <a:ea typeface="+mj-ea"/>
                </a:rPr>
                <a:t>光製薬（</a:t>
              </a:r>
              <a:r>
                <a:rPr lang="ja-JP" altLang="en-US" sz="1100" dirty="0">
                  <a:latin typeface="+mj-ea"/>
                  <a:ea typeface="+mj-ea"/>
                </a:rPr>
                <a:t>株</a:t>
              </a:r>
              <a:r>
                <a:rPr lang="ja-JP" altLang="en-US" sz="1100" dirty="0" smtClean="0">
                  <a:latin typeface="+mj-ea"/>
                  <a:ea typeface="+mj-ea"/>
                </a:rPr>
                <a:t>）</a:t>
              </a:r>
              <a:endParaRPr kumimoji="1" lang="ja-JP" altLang="en-US" sz="1100" dirty="0">
                <a:latin typeface="+mj-ea"/>
                <a:ea typeface="+mj-ea"/>
              </a:endParaRPr>
            </a:p>
          </p:txBody>
        </p:sp>
      </p:gr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2043" y="6268805"/>
            <a:ext cx="2949575" cy="757992"/>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6103" y="5482742"/>
            <a:ext cx="2781300" cy="902839"/>
          </a:xfrm>
          <a:prstGeom prst="rect">
            <a:avLst/>
          </a:prstGeom>
        </p:spPr>
      </p:pic>
      <p:sp>
        <p:nvSpPr>
          <p:cNvPr id="16" name="正方形/長方形 15"/>
          <p:cNvSpPr/>
          <p:nvPr/>
        </p:nvSpPr>
        <p:spPr>
          <a:xfrm>
            <a:off x="3156586" y="5208724"/>
            <a:ext cx="3470307" cy="2616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1100" dirty="0" smtClean="0">
                <a:solidFill>
                  <a:prstClr val="black"/>
                </a:solidFill>
                <a:latin typeface="+mj-ea"/>
                <a:ea typeface="+mj-ea"/>
              </a:rPr>
              <a:t>塩化ナトリウム注</a:t>
            </a:r>
            <a:r>
              <a:rPr lang="en-US" altLang="ja-JP" sz="1100" dirty="0" smtClean="0">
                <a:solidFill>
                  <a:prstClr val="black"/>
                </a:solidFill>
                <a:latin typeface="+mj-ea"/>
                <a:ea typeface="+mj-ea"/>
              </a:rPr>
              <a:t>1</a:t>
            </a:r>
            <a:r>
              <a:rPr lang="ja-JP" altLang="en-US" sz="1100" dirty="0" smtClean="0">
                <a:solidFill>
                  <a:prstClr val="black"/>
                </a:solidFill>
                <a:latin typeface="+mj-ea"/>
                <a:ea typeface="+mj-ea"/>
              </a:rPr>
              <a:t>モルシリンジ「</a:t>
            </a:r>
            <a:r>
              <a:rPr lang="ja-JP" altLang="en-US" sz="1100" dirty="0">
                <a:solidFill>
                  <a:prstClr val="black"/>
                </a:solidFill>
                <a:latin typeface="+mj-ea"/>
                <a:ea typeface="+mj-ea"/>
              </a:rPr>
              <a:t>テルモ</a:t>
            </a:r>
            <a:r>
              <a:rPr lang="ja-JP" altLang="en-US" sz="1100" dirty="0" smtClean="0">
                <a:solidFill>
                  <a:prstClr val="black"/>
                </a:solidFill>
                <a:latin typeface="+mj-ea"/>
                <a:ea typeface="+mj-ea"/>
              </a:rPr>
              <a:t>」　テルモ</a:t>
            </a:r>
            <a:r>
              <a:rPr lang="ja-JP" altLang="en-US" sz="1100" dirty="0">
                <a:solidFill>
                  <a:prstClr val="black"/>
                </a:solidFill>
                <a:latin typeface="+mj-ea"/>
                <a:ea typeface="+mj-ea"/>
              </a:rPr>
              <a:t>（株）</a:t>
            </a: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41439" y="459954"/>
            <a:ext cx="889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23"/>
          <p:cNvSpPr txBox="1"/>
          <p:nvPr/>
        </p:nvSpPr>
        <p:spPr>
          <a:xfrm>
            <a:off x="3679414" y="860178"/>
            <a:ext cx="2493654" cy="6001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smtClean="0">
                <a:latin typeface="+mj-ea"/>
                <a:ea typeface="+mj-ea"/>
              </a:rPr>
              <a:t>塩化ナトリウム</a:t>
            </a:r>
            <a:r>
              <a:rPr kumimoji="1" lang="ja-JP" altLang="en-US" sz="1100" dirty="0" smtClean="0">
                <a:latin typeface="+mj-ea"/>
                <a:ea typeface="+mj-ea"/>
              </a:rPr>
              <a:t>注</a:t>
            </a:r>
            <a:r>
              <a:rPr lang="ja-JP" altLang="en-US" sz="1100" dirty="0" smtClean="0">
                <a:latin typeface="+mj-ea"/>
                <a:ea typeface="+mj-ea"/>
              </a:rPr>
              <a:t>１０</a:t>
            </a:r>
            <a:r>
              <a:rPr kumimoji="1" lang="ja-JP" altLang="en-US" sz="1100" dirty="0" smtClean="0">
                <a:latin typeface="+mj-ea"/>
                <a:ea typeface="+mj-ea"/>
              </a:rPr>
              <a:t>％「</a:t>
            </a:r>
            <a:r>
              <a:rPr lang="ja-JP" altLang="en-US" sz="1100" dirty="0">
                <a:solidFill>
                  <a:prstClr val="black"/>
                </a:solidFill>
                <a:latin typeface="+mj-ea"/>
                <a:ea typeface="+mj-ea"/>
              </a:rPr>
              <a:t>フソー</a:t>
            </a:r>
            <a:r>
              <a:rPr kumimoji="1" lang="ja-JP" altLang="en-US" sz="1100" dirty="0" smtClean="0">
                <a:latin typeface="+mj-ea"/>
                <a:ea typeface="+mj-ea"/>
              </a:rPr>
              <a:t>」　</a:t>
            </a:r>
            <a:r>
              <a:rPr lang="en-US" altLang="ja-JP" sz="1100" dirty="0" smtClean="0">
                <a:latin typeface="+mj-ea"/>
                <a:ea typeface="+mj-ea"/>
              </a:rPr>
              <a:t>20 mL</a:t>
            </a:r>
            <a:endParaRPr kumimoji="1" lang="en-US" altLang="ja-JP" sz="1100" dirty="0" smtClean="0">
              <a:latin typeface="+mj-ea"/>
              <a:ea typeface="+mj-ea"/>
            </a:endParaRPr>
          </a:p>
          <a:p>
            <a:r>
              <a:rPr kumimoji="1" lang="ja-JP" altLang="en-US" sz="1100" dirty="0" smtClean="0">
                <a:latin typeface="+mj-ea"/>
                <a:ea typeface="+mj-ea"/>
              </a:rPr>
              <a:t>（日局）</a:t>
            </a:r>
            <a:r>
              <a:rPr lang="ja-JP" altLang="en-US" sz="1100" dirty="0">
                <a:latin typeface="+mj-ea"/>
                <a:ea typeface="+mj-ea"/>
              </a:rPr>
              <a:t>１０</a:t>
            </a:r>
            <a:r>
              <a:rPr kumimoji="1" lang="ja-JP" altLang="en-US" sz="1100" dirty="0" smtClean="0">
                <a:latin typeface="+mj-ea"/>
                <a:ea typeface="+mj-ea"/>
              </a:rPr>
              <a:t>％塩化ナトリウム注射液</a:t>
            </a:r>
            <a:endParaRPr kumimoji="1" lang="en-US" altLang="ja-JP" sz="1100" dirty="0" smtClean="0">
              <a:latin typeface="+mj-ea"/>
              <a:ea typeface="+mj-ea"/>
            </a:endParaRPr>
          </a:p>
          <a:p>
            <a:r>
              <a:rPr lang="ja-JP" altLang="en-US" sz="1100" dirty="0" smtClean="0">
                <a:latin typeface="+mj-ea"/>
                <a:ea typeface="+mj-ea"/>
              </a:rPr>
              <a:t>扶桑薬品工業（</a:t>
            </a:r>
            <a:r>
              <a:rPr lang="ja-JP" altLang="en-US" sz="1100" dirty="0">
                <a:latin typeface="+mj-ea"/>
                <a:ea typeface="+mj-ea"/>
              </a:rPr>
              <a:t>株</a:t>
            </a:r>
            <a:r>
              <a:rPr lang="ja-JP" altLang="en-US" sz="1100" dirty="0" smtClean="0">
                <a:latin typeface="+mj-ea"/>
                <a:ea typeface="+mj-ea"/>
              </a:rPr>
              <a:t>）</a:t>
            </a:r>
            <a:endParaRPr kumimoji="1" lang="ja-JP" altLang="en-US" sz="1100" dirty="0">
              <a:latin typeface="+mj-ea"/>
              <a:ea typeface="+mj-ea"/>
            </a:endParaRPr>
          </a:p>
        </p:txBody>
      </p:sp>
      <p:sp>
        <p:nvSpPr>
          <p:cNvPr id="26" name="テキスト ボックス 25"/>
          <p:cNvSpPr txBox="1"/>
          <p:nvPr/>
        </p:nvSpPr>
        <p:spPr>
          <a:xfrm>
            <a:off x="1963885" y="113464"/>
            <a:ext cx="2906566" cy="523220"/>
          </a:xfrm>
          <a:prstGeom prst="rect">
            <a:avLst/>
          </a:prstGeom>
          <a:noFill/>
        </p:spPr>
        <p:txBody>
          <a:bodyPr wrap="none" rtlCol="0">
            <a:spAutoFit/>
          </a:bodyPr>
          <a:lstStyle/>
          <a:p>
            <a:pPr algn="ctr"/>
            <a:r>
              <a:rPr kumimoji="1" lang="ja-JP" altLang="en-US" sz="1200" dirty="0" smtClean="0">
                <a:latin typeface="+mj-ea"/>
                <a:ea typeface="+mj-ea"/>
              </a:rPr>
              <a:t>病棟保管を禁止するべき注射剤 ④</a:t>
            </a:r>
          </a:p>
          <a:p>
            <a:pPr algn="ctr"/>
            <a:r>
              <a:rPr lang="en-US" altLang="ja-JP" sz="1600" b="1" dirty="0" smtClean="0">
                <a:latin typeface="+mj-ea"/>
                <a:ea typeface="+mj-ea"/>
              </a:rPr>
              <a:t>【</a:t>
            </a:r>
            <a:r>
              <a:rPr lang="ja-JP" altLang="en-US" sz="1600" b="1" dirty="0" smtClean="0">
                <a:latin typeface="+mj-ea"/>
                <a:ea typeface="+mj-ea"/>
              </a:rPr>
              <a:t>高濃度塩化ナトリウム注射液</a:t>
            </a:r>
            <a:r>
              <a:rPr lang="en-US" altLang="ja-JP" sz="1600" b="1" dirty="0" smtClean="0">
                <a:latin typeface="+mj-ea"/>
                <a:ea typeface="+mj-ea"/>
              </a:rPr>
              <a:t>】</a:t>
            </a:r>
            <a:endParaRPr kumimoji="1" lang="ja-JP" altLang="en-US" sz="1600" b="1" dirty="0">
              <a:latin typeface="+mj-ea"/>
              <a:ea typeface="+mj-ea"/>
            </a:endParaRPr>
          </a:p>
        </p:txBody>
      </p:sp>
      <p:cxnSp>
        <p:nvCxnSpPr>
          <p:cNvPr id="28" name="直線コネクタ 27"/>
          <p:cNvCxnSpPr/>
          <p:nvPr/>
        </p:nvCxnSpPr>
        <p:spPr>
          <a:xfrm>
            <a:off x="70718" y="4730465"/>
            <a:ext cx="6769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968091" y="583179"/>
            <a:ext cx="2941831" cy="276999"/>
          </a:xfrm>
          <a:prstGeom prst="rect">
            <a:avLst/>
          </a:prstGeom>
          <a:noFill/>
        </p:spPr>
        <p:txBody>
          <a:bodyPr wrap="none" rtlCol="0">
            <a:spAutoFit/>
          </a:bodyPr>
          <a:lstStyle/>
          <a:p>
            <a:r>
              <a:rPr kumimoji="1" lang="en-US" altLang="ja-JP" sz="1200" dirty="0" smtClean="0">
                <a:latin typeface="+mj-ea"/>
                <a:ea typeface="+mj-ea"/>
              </a:rPr>
              <a:t>10</a:t>
            </a:r>
            <a:r>
              <a:rPr lang="ja-JP" altLang="en-US" sz="1200" dirty="0" smtClean="0">
                <a:latin typeface="+mj-ea"/>
                <a:ea typeface="+mj-ea"/>
              </a:rPr>
              <a:t>％アンプル （</a:t>
            </a:r>
            <a:r>
              <a:rPr lang="ja-JP" altLang="en-US" sz="1200" dirty="0">
                <a:latin typeface="+mj-ea"/>
              </a:rPr>
              <a:t> ２０</a:t>
            </a:r>
            <a:r>
              <a:rPr lang="en-US" altLang="ja-JP" sz="1200" dirty="0">
                <a:solidFill>
                  <a:prstClr val="black"/>
                </a:solidFill>
                <a:latin typeface="+mj-ea"/>
              </a:rPr>
              <a:t>mL</a:t>
            </a:r>
            <a:r>
              <a:rPr lang="ja-JP" altLang="en-US" sz="1200" dirty="0">
                <a:latin typeface="+mj-ea"/>
              </a:rPr>
              <a:t>＝</a:t>
            </a:r>
            <a:r>
              <a:rPr lang="en-US" altLang="ja-JP" sz="1200" dirty="0">
                <a:solidFill>
                  <a:prstClr val="black"/>
                </a:solidFill>
                <a:latin typeface="+mj-ea"/>
              </a:rPr>
              <a:t> Na</a:t>
            </a:r>
            <a:r>
              <a:rPr lang="ja-JP" altLang="en-US" sz="1200" baseline="30000" dirty="0">
                <a:solidFill>
                  <a:prstClr val="black"/>
                </a:solidFill>
                <a:latin typeface="+mj-ea"/>
              </a:rPr>
              <a:t>＋</a:t>
            </a:r>
            <a:r>
              <a:rPr lang="ja-JP" altLang="en-US" sz="1200" dirty="0">
                <a:solidFill>
                  <a:prstClr val="black"/>
                </a:solidFill>
                <a:latin typeface="+mj-ea"/>
              </a:rPr>
              <a:t>：</a:t>
            </a:r>
            <a:r>
              <a:rPr lang="ja-JP" altLang="en-US" sz="1200" dirty="0">
                <a:latin typeface="+mj-ea"/>
              </a:rPr>
              <a:t>３４</a:t>
            </a:r>
            <a:r>
              <a:rPr lang="en-US" altLang="ja-JP" sz="1200" dirty="0">
                <a:latin typeface="+mj-ea"/>
              </a:rPr>
              <a:t> </a:t>
            </a:r>
            <a:r>
              <a:rPr lang="en-US" altLang="ja-JP" sz="1200" dirty="0" smtClean="0">
                <a:solidFill>
                  <a:prstClr val="black"/>
                </a:solidFill>
                <a:latin typeface="+mj-ea"/>
              </a:rPr>
              <a:t>mEq/A)</a:t>
            </a:r>
          </a:p>
        </p:txBody>
      </p:sp>
      <p:sp>
        <p:nvSpPr>
          <p:cNvPr id="31" name="テキスト ボックス 30"/>
          <p:cNvSpPr txBox="1"/>
          <p:nvPr/>
        </p:nvSpPr>
        <p:spPr>
          <a:xfrm>
            <a:off x="1826152" y="2704158"/>
            <a:ext cx="3225563" cy="276999"/>
          </a:xfrm>
          <a:prstGeom prst="rect">
            <a:avLst/>
          </a:prstGeom>
          <a:noFill/>
        </p:spPr>
        <p:txBody>
          <a:bodyPr wrap="none" rtlCol="0">
            <a:spAutoFit/>
          </a:bodyPr>
          <a:lstStyle/>
          <a:p>
            <a:r>
              <a:rPr kumimoji="1" lang="en-US" altLang="ja-JP" sz="1200" dirty="0" smtClean="0">
                <a:latin typeface="+mj-ea"/>
                <a:ea typeface="+mj-ea"/>
              </a:rPr>
              <a:t>10</a:t>
            </a:r>
            <a:r>
              <a:rPr kumimoji="1" lang="ja-JP" altLang="en-US" sz="1200" dirty="0" smtClean="0">
                <a:latin typeface="+mj-ea"/>
                <a:ea typeface="+mj-ea"/>
              </a:rPr>
              <a:t>％プレフィルド製剤　（</a:t>
            </a:r>
            <a:r>
              <a:rPr lang="en-US" altLang="ja-JP" sz="1200" dirty="0" smtClean="0">
                <a:solidFill>
                  <a:prstClr val="black"/>
                </a:solidFill>
                <a:latin typeface="+mj-ea"/>
              </a:rPr>
              <a:t>Na</a:t>
            </a:r>
            <a:r>
              <a:rPr lang="ja-JP" altLang="en-US" sz="1200" baseline="30000" dirty="0">
                <a:solidFill>
                  <a:prstClr val="black"/>
                </a:solidFill>
                <a:latin typeface="+mj-ea"/>
              </a:rPr>
              <a:t>＋</a:t>
            </a:r>
            <a:r>
              <a:rPr lang="ja-JP" altLang="en-US" sz="1200" dirty="0" smtClean="0">
                <a:solidFill>
                  <a:prstClr val="black"/>
                </a:solidFill>
                <a:latin typeface="+mj-ea"/>
              </a:rPr>
              <a:t>：</a:t>
            </a:r>
            <a:r>
              <a:rPr lang="en-US" altLang="ja-JP" sz="1200" dirty="0">
                <a:latin typeface="+mj-ea"/>
              </a:rPr>
              <a:t>34.2</a:t>
            </a:r>
            <a:r>
              <a:rPr lang="en-US" altLang="ja-JP" sz="1200" dirty="0" smtClean="0">
                <a:latin typeface="+mj-ea"/>
              </a:rPr>
              <a:t> mEq/20 mL</a:t>
            </a:r>
            <a:r>
              <a:rPr lang="ja-JP" altLang="en-US" sz="1200" dirty="0" smtClean="0">
                <a:latin typeface="+mj-ea"/>
              </a:rPr>
              <a:t>）</a:t>
            </a:r>
            <a:endParaRPr lang="ja-JP" altLang="en-US" sz="1200" dirty="0"/>
          </a:p>
        </p:txBody>
      </p:sp>
      <p:sp>
        <p:nvSpPr>
          <p:cNvPr id="36" name="正方形/長方形 35"/>
          <p:cNvSpPr/>
          <p:nvPr/>
        </p:nvSpPr>
        <p:spPr>
          <a:xfrm>
            <a:off x="419285" y="4790052"/>
            <a:ext cx="2225289" cy="276999"/>
          </a:xfrm>
          <a:prstGeom prst="rect">
            <a:avLst/>
          </a:prstGeom>
        </p:spPr>
        <p:txBody>
          <a:bodyPr wrap="none">
            <a:spAutoFit/>
          </a:bodyPr>
          <a:lstStyle/>
          <a:p>
            <a:r>
              <a:rPr lang="ja-JP" altLang="en-US" sz="1200" dirty="0">
                <a:latin typeface="+mj-ea"/>
              </a:rPr>
              <a:t>１</a:t>
            </a:r>
            <a:r>
              <a:rPr lang="en-US" altLang="ja-JP" sz="1200" dirty="0" smtClean="0">
                <a:solidFill>
                  <a:prstClr val="black"/>
                </a:solidFill>
                <a:latin typeface="+mj-ea"/>
              </a:rPr>
              <a:t>mEq/mL</a:t>
            </a:r>
            <a:r>
              <a:rPr lang="ja-JP" altLang="en-US" sz="1200" dirty="0" smtClean="0">
                <a:solidFill>
                  <a:prstClr val="black"/>
                </a:solidFill>
                <a:latin typeface="+mj-ea"/>
              </a:rPr>
              <a:t>　アンプル　（</a:t>
            </a:r>
            <a:r>
              <a:rPr lang="en-US" altLang="ja-JP" sz="1200" dirty="0" smtClean="0">
                <a:solidFill>
                  <a:prstClr val="black"/>
                </a:solidFill>
                <a:latin typeface="+mj-ea"/>
              </a:rPr>
              <a:t>5.85</a:t>
            </a:r>
            <a:r>
              <a:rPr lang="ja-JP" altLang="en-US" sz="1200" dirty="0" smtClean="0">
                <a:solidFill>
                  <a:prstClr val="black"/>
                </a:solidFill>
                <a:latin typeface="+mj-ea"/>
              </a:rPr>
              <a:t>％）</a:t>
            </a:r>
            <a:r>
              <a:rPr lang="en-US" altLang="ja-JP" sz="1200" dirty="0" smtClean="0">
                <a:solidFill>
                  <a:prstClr val="black"/>
                </a:solidFill>
                <a:latin typeface="+mj-ea"/>
              </a:rPr>
              <a:t> </a:t>
            </a:r>
            <a:endParaRPr lang="ja-JP" altLang="en-US" sz="1200" dirty="0"/>
          </a:p>
        </p:txBody>
      </p:sp>
      <p:cxnSp>
        <p:nvCxnSpPr>
          <p:cNvPr id="37" name="直線コネクタ 36"/>
          <p:cNvCxnSpPr/>
          <p:nvPr/>
        </p:nvCxnSpPr>
        <p:spPr>
          <a:xfrm>
            <a:off x="2979018" y="4875186"/>
            <a:ext cx="9978" cy="262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550352" y="4790052"/>
            <a:ext cx="2943434" cy="276999"/>
          </a:xfrm>
          <a:prstGeom prst="rect">
            <a:avLst/>
          </a:prstGeom>
        </p:spPr>
        <p:txBody>
          <a:bodyPr wrap="none">
            <a:spAutoFit/>
          </a:bodyPr>
          <a:lstStyle/>
          <a:p>
            <a:r>
              <a:rPr lang="ja-JP" altLang="en-US" sz="1200" dirty="0">
                <a:latin typeface="+mj-ea"/>
              </a:rPr>
              <a:t>１</a:t>
            </a:r>
            <a:r>
              <a:rPr lang="en-US" altLang="ja-JP" sz="1200" dirty="0" smtClean="0">
                <a:solidFill>
                  <a:prstClr val="black"/>
                </a:solidFill>
                <a:latin typeface="+mj-ea"/>
              </a:rPr>
              <a:t>mEq/mL</a:t>
            </a:r>
            <a:r>
              <a:rPr lang="ja-JP" altLang="en-US" sz="1200" dirty="0" smtClean="0">
                <a:solidFill>
                  <a:prstClr val="black"/>
                </a:solidFill>
                <a:latin typeface="+mj-ea"/>
              </a:rPr>
              <a:t>　プレフィルドシリンジ　（</a:t>
            </a:r>
            <a:r>
              <a:rPr lang="en-US" altLang="ja-JP" sz="1200" dirty="0" smtClean="0">
                <a:solidFill>
                  <a:prstClr val="black"/>
                </a:solidFill>
                <a:latin typeface="+mj-ea"/>
              </a:rPr>
              <a:t>5.85</a:t>
            </a:r>
            <a:r>
              <a:rPr lang="ja-JP" altLang="en-US" sz="1200" dirty="0" smtClean="0">
                <a:solidFill>
                  <a:prstClr val="black"/>
                </a:solidFill>
                <a:latin typeface="+mj-ea"/>
              </a:rPr>
              <a:t>％）</a:t>
            </a:r>
            <a:r>
              <a:rPr lang="en-US" altLang="ja-JP" sz="1200" dirty="0" smtClean="0">
                <a:solidFill>
                  <a:prstClr val="black"/>
                </a:solidFill>
                <a:latin typeface="+mj-ea"/>
              </a:rPr>
              <a:t> </a:t>
            </a:r>
            <a:endParaRPr lang="ja-JP" altLang="en-US" sz="1200" dirty="0"/>
          </a:p>
        </p:txBody>
      </p:sp>
      <p:sp>
        <p:nvSpPr>
          <p:cNvPr id="42" name="正方形/長方形 41"/>
          <p:cNvSpPr/>
          <p:nvPr/>
        </p:nvSpPr>
        <p:spPr>
          <a:xfrm>
            <a:off x="4143576" y="4971764"/>
            <a:ext cx="2028119" cy="261610"/>
          </a:xfrm>
          <a:prstGeom prst="rect">
            <a:avLst/>
          </a:prstGeom>
        </p:spPr>
        <p:txBody>
          <a:bodyPr wrap="none">
            <a:spAutoFit/>
          </a:bodyPr>
          <a:lstStyle/>
          <a:p>
            <a:r>
              <a:rPr lang="ja-JP" altLang="en-US" sz="1100" dirty="0">
                <a:latin typeface="+mj-ea"/>
              </a:rPr>
              <a:t>（ ２０</a:t>
            </a:r>
            <a:r>
              <a:rPr lang="en-US" altLang="ja-JP" sz="1100" dirty="0">
                <a:solidFill>
                  <a:prstClr val="black"/>
                </a:solidFill>
                <a:latin typeface="+mj-ea"/>
              </a:rPr>
              <a:t>mL </a:t>
            </a:r>
            <a:r>
              <a:rPr lang="ja-JP" altLang="en-US" sz="1100" dirty="0">
                <a:latin typeface="+mj-ea"/>
              </a:rPr>
              <a:t>＝</a:t>
            </a:r>
            <a:r>
              <a:rPr lang="en-US" altLang="ja-JP" sz="1100" dirty="0">
                <a:solidFill>
                  <a:prstClr val="black"/>
                </a:solidFill>
                <a:latin typeface="+mj-ea"/>
              </a:rPr>
              <a:t> Na</a:t>
            </a:r>
            <a:r>
              <a:rPr lang="ja-JP" altLang="en-US" sz="1100" baseline="30000" dirty="0">
                <a:solidFill>
                  <a:prstClr val="black"/>
                </a:solidFill>
                <a:latin typeface="+mj-ea"/>
              </a:rPr>
              <a:t>＋</a:t>
            </a:r>
            <a:r>
              <a:rPr lang="ja-JP" altLang="en-US" sz="1100" dirty="0">
                <a:solidFill>
                  <a:prstClr val="black"/>
                </a:solidFill>
                <a:latin typeface="+mj-ea"/>
              </a:rPr>
              <a:t>：</a:t>
            </a:r>
            <a:r>
              <a:rPr lang="ja-JP" altLang="en-US" sz="1100" dirty="0">
                <a:latin typeface="+mj-ea"/>
              </a:rPr>
              <a:t> ２０</a:t>
            </a:r>
            <a:r>
              <a:rPr lang="en-US" altLang="ja-JP" sz="1100" dirty="0">
                <a:latin typeface="+mj-ea"/>
              </a:rPr>
              <a:t> </a:t>
            </a:r>
            <a:r>
              <a:rPr lang="en-US" altLang="ja-JP" sz="1100" dirty="0">
                <a:solidFill>
                  <a:prstClr val="black"/>
                </a:solidFill>
                <a:latin typeface="+mj-ea"/>
              </a:rPr>
              <a:t>mEq/A </a:t>
            </a:r>
            <a:r>
              <a:rPr lang="ja-JP" altLang="en-US" sz="1100" dirty="0">
                <a:latin typeface="+mj-ea"/>
              </a:rPr>
              <a:t>）</a:t>
            </a:r>
            <a:endParaRPr lang="en-US" altLang="ja-JP" sz="1100" dirty="0">
              <a:latin typeface="+mj-ea"/>
            </a:endParaRPr>
          </a:p>
        </p:txBody>
      </p:sp>
      <p:sp>
        <p:nvSpPr>
          <p:cNvPr id="43" name="正方形/長方形 42"/>
          <p:cNvSpPr/>
          <p:nvPr/>
        </p:nvSpPr>
        <p:spPr>
          <a:xfrm>
            <a:off x="549476" y="4971764"/>
            <a:ext cx="2028119" cy="261610"/>
          </a:xfrm>
          <a:prstGeom prst="rect">
            <a:avLst/>
          </a:prstGeom>
        </p:spPr>
        <p:txBody>
          <a:bodyPr wrap="none">
            <a:spAutoFit/>
          </a:bodyPr>
          <a:lstStyle/>
          <a:p>
            <a:r>
              <a:rPr lang="ja-JP" altLang="en-US" sz="1100" dirty="0">
                <a:latin typeface="+mj-ea"/>
              </a:rPr>
              <a:t>（ ２０</a:t>
            </a:r>
            <a:r>
              <a:rPr lang="en-US" altLang="ja-JP" sz="1100" dirty="0">
                <a:solidFill>
                  <a:prstClr val="black"/>
                </a:solidFill>
                <a:latin typeface="+mj-ea"/>
              </a:rPr>
              <a:t>mL </a:t>
            </a:r>
            <a:r>
              <a:rPr lang="ja-JP" altLang="en-US" sz="1100" dirty="0">
                <a:latin typeface="+mj-ea"/>
              </a:rPr>
              <a:t>＝</a:t>
            </a:r>
            <a:r>
              <a:rPr lang="en-US" altLang="ja-JP" sz="1100" dirty="0">
                <a:solidFill>
                  <a:prstClr val="black"/>
                </a:solidFill>
                <a:latin typeface="+mj-ea"/>
              </a:rPr>
              <a:t> Na</a:t>
            </a:r>
            <a:r>
              <a:rPr lang="ja-JP" altLang="en-US" sz="1100" baseline="30000" dirty="0">
                <a:solidFill>
                  <a:prstClr val="black"/>
                </a:solidFill>
                <a:latin typeface="+mj-ea"/>
              </a:rPr>
              <a:t>＋</a:t>
            </a:r>
            <a:r>
              <a:rPr lang="ja-JP" altLang="en-US" sz="1100" dirty="0">
                <a:solidFill>
                  <a:prstClr val="black"/>
                </a:solidFill>
                <a:latin typeface="+mj-ea"/>
              </a:rPr>
              <a:t>：</a:t>
            </a:r>
            <a:r>
              <a:rPr lang="ja-JP" altLang="en-US" sz="1100" dirty="0">
                <a:latin typeface="+mj-ea"/>
              </a:rPr>
              <a:t> ２０</a:t>
            </a:r>
            <a:r>
              <a:rPr lang="en-US" altLang="ja-JP" sz="1100" dirty="0">
                <a:latin typeface="+mj-ea"/>
              </a:rPr>
              <a:t> </a:t>
            </a:r>
            <a:r>
              <a:rPr lang="en-US" altLang="ja-JP" sz="1100" dirty="0">
                <a:solidFill>
                  <a:prstClr val="black"/>
                </a:solidFill>
                <a:latin typeface="+mj-ea"/>
              </a:rPr>
              <a:t>mEq/A </a:t>
            </a:r>
            <a:r>
              <a:rPr lang="ja-JP" altLang="en-US" sz="1100" dirty="0">
                <a:latin typeface="+mj-ea"/>
              </a:rPr>
              <a:t>）</a:t>
            </a:r>
            <a:endParaRPr lang="en-US" altLang="ja-JP" sz="1100" dirty="0">
              <a:latin typeface="+mj-ea"/>
            </a:endParaRPr>
          </a:p>
        </p:txBody>
      </p:sp>
      <p:sp>
        <p:nvSpPr>
          <p:cNvPr id="47" name="テキスト ボックス 46"/>
          <p:cNvSpPr txBox="1"/>
          <p:nvPr/>
        </p:nvSpPr>
        <p:spPr>
          <a:xfrm>
            <a:off x="3046583" y="6872422"/>
            <a:ext cx="3722494" cy="600164"/>
          </a:xfrm>
          <a:prstGeom prst="rect">
            <a:avLst/>
          </a:prstGeom>
          <a:noFill/>
        </p:spPr>
        <p:txBody>
          <a:bodyPr wrap="square" rtlCol="0">
            <a:spAutoFit/>
          </a:bodyPr>
          <a:lstStyle/>
          <a:p>
            <a:r>
              <a:rPr kumimoji="1" lang="ja-JP" altLang="en-US" sz="1100" dirty="0" smtClean="0">
                <a:solidFill>
                  <a:srgbClr val="FF0000"/>
                </a:solidFill>
              </a:rPr>
              <a:t>ラベルの「１モル」という表示が誤解しやすいので注意！</a:t>
            </a:r>
            <a:endParaRPr kumimoji="1" lang="en-US" altLang="ja-JP" sz="1100" dirty="0" smtClean="0">
              <a:solidFill>
                <a:srgbClr val="FF0000"/>
              </a:solidFill>
            </a:endParaRPr>
          </a:p>
          <a:p>
            <a:r>
              <a:rPr lang="ja-JP" altLang="en-US" sz="1100" dirty="0">
                <a:solidFill>
                  <a:srgbClr val="FF0000"/>
                </a:solidFill>
              </a:rPr>
              <a:t>正しく</a:t>
            </a:r>
            <a:r>
              <a:rPr lang="ja-JP" altLang="en-US" sz="1100" dirty="0" smtClean="0">
                <a:solidFill>
                  <a:srgbClr val="FF0000"/>
                </a:solidFill>
              </a:rPr>
              <a:t>は１</a:t>
            </a:r>
            <a:r>
              <a:rPr lang="en-US" altLang="ja-JP" sz="1100" dirty="0" smtClean="0">
                <a:solidFill>
                  <a:srgbClr val="FF0000"/>
                </a:solidFill>
              </a:rPr>
              <a:t>mol/L , 20mL </a:t>
            </a:r>
            <a:r>
              <a:rPr lang="ja-JP" altLang="en-US" sz="1100" dirty="0" smtClean="0">
                <a:solidFill>
                  <a:srgbClr val="FF0000"/>
                </a:solidFill>
              </a:rPr>
              <a:t>（</a:t>
            </a:r>
            <a:r>
              <a:rPr lang="en-US" altLang="ja-JP" sz="1100" dirty="0" smtClean="0">
                <a:solidFill>
                  <a:srgbClr val="FF0000"/>
                </a:solidFill>
              </a:rPr>
              <a:t>Na</a:t>
            </a:r>
            <a:r>
              <a:rPr lang="en-US" altLang="ja-JP" sz="1100" baseline="30000" dirty="0" smtClean="0">
                <a:solidFill>
                  <a:srgbClr val="FF0000"/>
                </a:solidFill>
              </a:rPr>
              <a:t>+</a:t>
            </a:r>
            <a:r>
              <a:rPr lang="en-US" altLang="ja-JP" sz="1100" dirty="0" smtClean="0">
                <a:solidFill>
                  <a:srgbClr val="FF0000"/>
                </a:solidFill>
              </a:rPr>
              <a:t>: 20mEq/20mL</a:t>
            </a:r>
            <a:r>
              <a:rPr lang="ja-JP" altLang="en-US" sz="1100" dirty="0" smtClean="0">
                <a:solidFill>
                  <a:srgbClr val="FF0000"/>
                </a:solidFill>
              </a:rPr>
              <a:t>）であり、１本あたり塩化</a:t>
            </a:r>
            <a:r>
              <a:rPr lang="ja-JP" altLang="en-US" sz="1100" dirty="0">
                <a:solidFill>
                  <a:srgbClr val="FF0000"/>
                </a:solidFill>
              </a:rPr>
              <a:t>ナトリウム</a:t>
            </a:r>
            <a:r>
              <a:rPr lang="ja-JP" altLang="en-US" sz="1100" dirty="0" smtClean="0">
                <a:solidFill>
                  <a:srgbClr val="FF0000"/>
                </a:solidFill>
              </a:rPr>
              <a:t>は</a:t>
            </a:r>
            <a:r>
              <a:rPr lang="en-US" altLang="ja-JP" sz="1100" dirty="0" smtClean="0">
                <a:solidFill>
                  <a:srgbClr val="FF0000"/>
                </a:solidFill>
              </a:rPr>
              <a:t>0.02 mol </a:t>
            </a:r>
            <a:r>
              <a:rPr lang="ja-JP" altLang="en-US" sz="1100" dirty="0" smtClean="0">
                <a:solidFill>
                  <a:srgbClr val="FF0000"/>
                </a:solidFill>
              </a:rPr>
              <a:t>入っている。</a:t>
            </a:r>
            <a:endParaRPr kumimoji="1" lang="ja-JP" altLang="en-US" sz="1100" dirty="0">
              <a:solidFill>
                <a:srgbClr val="FF0000"/>
              </a:solidFill>
            </a:endParaRPr>
          </a:p>
        </p:txBody>
      </p:sp>
      <p:sp>
        <p:nvSpPr>
          <p:cNvPr id="49" name="テキスト ボックス 48"/>
          <p:cNvSpPr txBox="1"/>
          <p:nvPr/>
        </p:nvSpPr>
        <p:spPr>
          <a:xfrm>
            <a:off x="585365" y="2292709"/>
            <a:ext cx="5650906" cy="276999"/>
          </a:xfrm>
          <a:prstGeom prst="rect">
            <a:avLst/>
          </a:prstGeom>
          <a:noFill/>
        </p:spPr>
        <p:txBody>
          <a:bodyPr wrap="none" rtlCol="0">
            <a:spAutoFit/>
          </a:bodyPr>
          <a:lstStyle/>
          <a:p>
            <a:pPr algn="ctr"/>
            <a:r>
              <a:rPr lang="ja-JP" altLang="en-US" sz="1200" dirty="0" smtClean="0">
                <a:solidFill>
                  <a:srgbClr val="FF0000"/>
                </a:solidFill>
              </a:rPr>
              <a:t>ラベルに「</a:t>
            </a:r>
            <a:r>
              <a:rPr lang="en-US" altLang="ja-JP" sz="1200" dirty="0" smtClean="0">
                <a:solidFill>
                  <a:srgbClr val="FF0000"/>
                </a:solidFill>
              </a:rPr>
              <a:t>10</a:t>
            </a:r>
            <a:r>
              <a:rPr lang="ja-JP" altLang="en-US" sz="1200" dirty="0" smtClean="0">
                <a:solidFill>
                  <a:srgbClr val="FF0000"/>
                </a:solidFill>
              </a:rPr>
              <a:t>％」の記載が小さい製剤は、高濃度であることが分かりにくいので注意！</a:t>
            </a:r>
            <a:endParaRPr kumimoji="1" lang="ja-JP" altLang="en-US" sz="1200" dirty="0">
              <a:solidFill>
                <a:srgbClr val="FF0000"/>
              </a:solidFill>
            </a:endParaRPr>
          </a:p>
        </p:txBody>
      </p:sp>
      <p:sp>
        <p:nvSpPr>
          <p:cNvPr id="2" name="角丸四角形 1"/>
          <p:cNvSpPr/>
          <p:nvPr/>
        </p:nvSpPr>
        <p:spPr>
          <a:xfrm>
            <a:off x="3695662" y="3316720"/>
            <a:ext cx="2819400" cy="1092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39" name="テキスト ボックス 38"/>
          <p:cNvSpPr txBox="1"/>
          <p:nvPr/>
        </p:nvSpPr>
        <p:spPr>
          <a:xfrm>
            <a:off x="3765076" y="3302032"/>
            <a:ext cx="1824538" cy="461665"/>
          </a:xfrm>
          <a:prstGeom prst="rect">
            <a:avLst/>
          </a:prstGeom>
          <a:noFill/>
        </p:spPr>
        <p:txBody>
          <a:bodyPr wrap="none" rtlCol="0">
            <a:spAutoFit/>
          </a:bodyPr>
          <a:lstStyle/>
          <a:p>
            <a:r>
              <a:rPr kumimoji="1" lang="en-US" altLang="ja-JP" sz="2400" dirty="0" smtClean="0">
                <a:solidFill>
                  <a:srgbClr val="FF0000"/>
                </a:solidFill>
                <a:latin typeface="HGP創英角ﾎﾟｯﾌﾟ体" panose="040B0A00000000000000" pitchFamily="50" charset="-128"/>
                <a:ea typeface="HGP創英角ﾎﾟｯﾌﾟ体" panose="040B0A00000000000000" pitchFamily="50" charset="-128"/>
              </a:rPr>
              <a:t>Attention !</a:t>
            </a:r>
            <a:endPar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3873462" y="3697720"/>
            <a:ext cx="2616200" cy="738664"/>
          </a:xfrm>
          <a:prstGeom prst="rect">
            <a:avLst/>
          </a:prstGeom>
          <a:noFill/>
        </p:spPr>
        <p:txBody>
          <a:bodyPr wrap="square" rtlCol="0">
            <a:spAutoFit/>
          </a:bodyPr>
          <a:lstStyle/>
          <a:p>
            <a:r>
              <a:rPr kumimoji="1" lang="ja-JP" altLang="en-US" sz="1050" dirty="0" smtClean="0">
                <a:solidFill>
                  <a:srgbClr val="FF0000"/>
                </a:solidFill>
              </a:rPr>
              <a:t>高濃度塩化ナトリウムのプレフィルドシリンジ（</a:t>
            </a:r>
            <a:r>
              <a:rPr kumimoji="1" lang="en-US" altLang="ja-JP" sz="1050" dirty="0" smtClean="0">
                <a:solidFill>
                  <a:srgbClr val="FF0000"/>
                </a:solidFill>
              </a:rPr>
              <a:t>10</a:t>
            </a:r>
            <a:r>
              <a:rPr lang="en-US" altLang="ja-JP" sz="1050" dirty="0">
                <a:solidFill>
                  <a:srgbClr val="FF0000"/>
                </a:solidFill>
              </a:rPr>
              <a:t>%</a:t>
            </a:r>
            <a:r>
              <a:rPr kumimoji="1" lang="ja-JP" altLang="en-US" sz="1050" dirty="0" smtClean="0">
                <a:solidFill>
                  <a:srgbClr val="FF0000"/>
                </a:solidFill>
              </a:rPr>
              <a:t>および</a:t>
            </a:r>
            <a:r>
              <a:rPr kumimoji="1" lang="en-US" altLang="ja-JP" sz="1050" dirty="0" smtClean="0">
                <a:solidFill>
                  <a:srgbClr val="FF0000"/>
                </a:solidFill>
              </a:rPr>
              <a:t>5.85%</a:t>
            </a:r>
            <a:r>
              <a:rPr kumimoji="1" lang="ja-JP" altLang="en-US" sz="1050" dirty="0" smtClean="0">
                <a:solidFill>
                  <a:srgbClr val="FF0000"/>
                </a:solidFill>
              </a:rPr>
              <a:t>）は、専用プラスチック針ではなく、静脈針あるいは三方活栓に直接接続できることに注意。</a:t>
            </a:r>
            <a:endParaRPr kumimoji="1" lang="ja-JP" altLang="en-US" sz="1050" dirty="0">
              <a:solidFill>
                <a:srgbClr val="FF0000"/>
              </a:solidFill>
            </a:endParaRPr>
          </a:p>
        </p:txBody>
      </p:sp>
      <p:sp>
        <p:nvSpPr>
          <p:cNvPr id="48" name="正方形/長方形 47"/>
          <p:cNvSpPr/>
          <p:nvPr/>
        </p:nvSpPr>
        <p:spPr>
          <a:xfrm>
            <a:off x="70718" y="2704158"/>
            <a:ext cx="6692900" cy="4796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2917338" y="1017015"/>
            <a:ext cx="762076"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j-ea"/>
              </a:rPr>
              <a:t>注意</a:t>
            </a:r>
            <a:endParaRPr lang="ja-JP" altLang="en-US" dirty="0">
              <a:solidFill>
                <a:srgbClr val="FF0000"/>
              </a:solidFill>
              <a:latin typeface="+mj-ea"/>
            </a:endParaRPr>
          </a:p>
        </p:txBody>
      </p:sp>
      <p:sp>
        <p:nvSpPr>
          <p:cNvPr id="52" name="正方形/長方形 51"/>
          <p:cNvSpPr/>
          <p:nvPr/>
        </p:nvSpPr>
        <p:spPr>
          <a:xfrm>
            <a:off x="70718" y="860178"/>
            <a:ext cx="6692900" cy="1709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65855" y="7585546"/>
            <a:ext cx="6689926" cy="1432506"/>
            <a:chOff x="91874" y="929570"/>
            <a:chExt cx="6689926" cy="1432506"/>
          </a:xfrm>
        </p:grpSpPr>
        <p:grpSp>
          <p:nvGrpSpPr>
            <p:cNvPr id="4" name="グループ化 3"/>
            <p:cNvGrpSpPr/>
            <p:nvPr/>
          </p:nvGrpSpPr>
          <p:grpSpPr>
            <a:xfrm>
              <a:off x="407882" y="993626"/>
              <a:ext cx="2546297" cy="1320949"/>
              <a:chOff x="3573015" y="2849606"/>
              <a:chExt cx="2775968" cy="1440096"/>
            </a:xfrm>
          </p:grpSpPr>
          <p:pic>
            <p:nvPicPr>
              <p:cNvPr id="2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4558418" y="2499137"/>
                <a:ext cx="805162" cy="277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4"/>
              <p:cNvSpPr txBox="1"/>
              <p:nvPr/>
            </p:nvSpPr>
            <p:spPr>
              <a:xfrm>
                <a:off x="3573015" y="2849606"/>
                <a:ext cx="2247731" cy="60016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j-ea"/>
                    <a:ea typeface="+mj-ea"/>
                  </a:rPr>
                  <a:t>大塚食塩注</a:t>
                </a:r>
                <a:r>
                  <a:rPr lang="ja-JP" altLang="en-US" sz="1100" dirty="0" smtClean="0">
                    <a:latin typeface="+mj-ea"/>
                    <a:ea typeface="+mj-ea"/>
                  </a:rPr>
                  <a:t>１０</a:t>
                </a:r>
                <a:r>
                  <a:rPr kumimoji="1" lang="ja-JP" altLang="en-US" sz="1100" dirty="0" smtClean="0">
                    <a:latin typeface="+mj-ea"/>
                    <a:ea typeface="+mj-ea"/>
                  </a:rPr>
                  <a:t>％   </a:t>
                </a:r>
                <a:r>
                  <a:rPr lang="en-US" altLang="ja-JP" sz="1100" dirty="0">
                    <a:latin typeface="+mj-ea"/>
                  </a:rPr>
                  <a:t>20 </a:t>
                </a:r>
                <a:r>
                  <a:rPr lang="en-US" altLang="ja-JP" sz="1100" dirty="0" smtClean="0">
                    <a:latin typeface="+mj-ea"/>
                  </a:rPr>
                  <a:t>mL</a:t>
                </a:r>
                <a:endParaRPr kumimoji="1" lang="en-US" altLang="ja-JP" sz="1100" dirty="0" smtClean="0">
                  <a:latin typeface="+mj-ea"/>
                  <a:ea typeface="+mj-ea"/>
                </a:endParaRPr>
              </a:p>
              <a:p>
                <a:r>
                  <a:rPr kumimoji="1" lang="ja-JP" altLang="en-US" sz="1100" dirty="0" smtClean="0">
                    <a:latin typeface="+mj-ea"/>
                    <a:ea typeface="+mj-ea"/>
                  </a:rPr>
                  <a:t>（日局）</a:t>
                </a:r>
                <a:r>
                  <a:rPr lang="ja-JP" altLang="en-US" sz="1100" dirty="0">
                    <a:latin typeface="+mj-ea"/>
                    <a:ea typeface="+mj-ea"/>
                  </a:rPr>
                  <a:t>１０</a:t>
                </a:r>
                <a:r>
                  <a:rPr kumimoji="1" lang="ja-JP" altLang="en-US" sz="1100" dirty="0" smtClean="0">
                    <a:latin typeface="+mj-ea"/>
                    <a:ea typeface="+mj-ea"/>
                  </a:rPr>
                  <a:t>％塩化ナトリウム注射液</a:t>
                </a:r>
                <a:endParaRPr lang="en-US" altLang="ja-JP" sz="1100" dirty="0" smtClean="0">
                  <a:latin typeface="+mj-ea"/>
                  <a:ea typeface="+mj-ea"/>
                </a:endParaRPr>
              </a:p>
              <a:p>
                <a:r>
                  <a:rPr lang="ja-JP" altLang="en-US" sz="1100" dirty="0" smtClean="0">
                    <a:latin typeface="+mj-ea"/>
                    <a:ea typeface="+mj-ea"/>
                  </a:rPr>
                  <a:t>（</a:t>
                </a:r>
                <a:r>
                  <a:rPr lang="ja-JP" altLang="en-US" sz="1100" dirty="0">
                    <a:latin typeface="+mj-ea"/>
                    <a:ea typeface="+mj-ea"/>
                  </a:rPr>
                  <a:t>株</a:t>
                </a:r>
                <a:r>
                  <a:rPr lang="ja-JP" altLang="en-US" sz="1100" dirty="0" smtClean="0">
                    <a:latin typeface="+mj-ea"/>
                    <a:ea typeface="+mj-ea"/>
                  </a:rPr>
                  <a:t>）</a:t>
                </a:r>
                <a:r>
                  <a:rPr kumimoji="1" lang="ja-JP" altLang="en-US" sz="1100" dirty="0" smtClean="0">
                    <a:latin typeface="+mj-ea"/>
                    <a:ea typeface="+mj-ea"/>
                  </a:rPr>
                  <a:t>大塚製薬工場</a:t>
                </a:r>
                <a:endParaRPr kumimoji="1" lang="ja-JP" altLang="en-US" sz="1100" dirty="0">
                  <a:latin typeface="+mj-ea"/>
                  <a:ea typeface="+mj-ea"/>
                </a:endParaRPr>
              </a:p>
            </p:txBody>
          </p:sp>
        </p:grpSp>
        <p:grpSp>
          <p:nvGrpSpPr>
            <p:cNvPr id="9" name="グループ化 8"/>
            <p:cNvGrpSpPr/>
            <p:nvPr/>
          </p:nvGrpSpPr>
          <p:grpSpPr>
            <a:xfrm>
              <a:off x="3577526" y="995758"/>
              <a:ext cx="2936074" cy="1299766"/>
              <a:chOff x="3478736" y="3962271"/>
              <a:chExt cx="3225312" cy="1499131"/>
            </a:xfrm>
          </p:grpSpPr>
          <p:pic>
            <p:nvPicPr>
              <p:cNvPr id="1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673199" y="3430553"/>
                <a:ext cx="836386" cy="322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20"/>
              <p:cNvSpPr txBox="1"/>
              <p:nvPr/>
            </p:nvSpPr>
            <p:spPr>
              <a:xfrm>
                <a:off x="3709773" y="3962271"/>
                <a:ext cx="2620179" cy="66274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smtClean="0">
                    <a:latin typeface="+mj-ea"/>
                    <a:ea typeface="+mj-ea"/>
                  </a:rPr>
                  <a:t>塩化ナトリウム</a:t>
                </a:r>
                <a:r>
                  <a:rPr kumimoji="1" lang="ja-JP" altLang="en-US" sz="1100" dirty="0" smtClean="0">
                    <a:latin typeface="+mj-ea"/>
                    <a:ea typeface="+mj-ea"/>
                  </a:rPr>
                  <a:t>注</a:t>
                </a:r>
                <a:r>
                  <a:rPr lang="ja-JP" altLang="en-US" sz="1100" dirty="0" smtClean="0">
                    <a:latin typeface="+mj-ea"/>
                    <a:ea typeface="+mj-ea"/>
                  </a:rPr>
                  <a:t>１０</a:t>
                </a:r>
                <a:r>
                  <a:rPr kumimoji="1" lang="ja-JP" altLang="en-US" sz="1100" dirty="0" smtClean="0">
                    <a:latin typeface="+mj-ea"/>
                    <a:ea typeface="+mj-ea"/>
                  </a:rPr>
                  <a:t>％「</a:t>
                </a:r>
                <a:r>
                  <a:rPr lang="ja-JP" altLang="en-US" sz="1100" dirty="0">
                    <a:solidFill>
                      <a:prstClr val="black"/>
                    </a:solidFill>
                    <a:latin typeface="+mj-ea"/>
                    <a:ea typeface="+mj-ea"/>
                  </a:rPr>
                  <a:t>日新</a:t>
                </a:r>
                <a:r>
                  <a:rPr kumimoji="1" lang="ja-JP" altLang="en-US" sz="1100" dirty="0" smtClean="0">
                    <a:latin typeface="+mj-ea"/>
                    <a:ea typeface="+mj-ea"/>
                  </a:rPr>
                  <a:t>」 </a:t>
                </a:r>
                <a:r>
                  <a:rPr lang="en-US" altLang="ja-JP" sz="1100" dirty="0">
                    <a:latin typeface="+mj-ea"/>
                  </a:rPr>
                  <a:t>20 </a:t>
                </a:r>
                <a:r>
                  <a:rPr lang="en-US" altLang="ja-JP" sz="1100" dirty="0" smtClean="0">
                    <a:latin typeface="+mj-ea"/>
                  </a:rPr>
                  <a:t>mL</a:t>
                </a:r>
                <a:endParaRPr kumimoji="1" lang="en-US" altLang="ja-JP" sz="1100" dirty="0" smtClean="0">
                  <a:latin typeface="+mj-ea"/>
                  <a:ea typeface="+mj-ea"/>
                </a:endParaRPr>
              </a:p>
              <a:p>
                <a:r>
                  <a:rPr kumimoji="1" lang="ja-JP" altLang="en-US" sz="1100" dirty="0" smtClean="0">
                    <a:latin typeface="+mj-ea"/>
                    <a:ea typeface="+mj-ea"/>
                  </a:rPr>
                  <a:t>（日局）</a:t>
                </a:r>
                <a:r>
                  <a:rPr lang="ja-JP" altLang="en-US" sz="1100" dirty="0">
                    <a:latin typeface="+mj-ea"/>
                    <a:ea typeface="+mj-ea"/>
                  </a:rPr>
                  <a:t>１０</a:t>
                </a:r>
                <a:r>
                  <a:rPr kumimoji="1" lang="ja-JP" altLang="en-US" sz="1100" dirty="0" smtClean="0">
                    <a:latin typeface="+mj-ea"/>
                    <a:ea typeface="+mj-ea"/>
                  </a:rPr>
                  <a:t>％塩化ナトリウム注射液</a:t>
                </a:r>
                <a:endParaRPr kumimoji="1" lang="en-US" altLang="ja-JP" sz="1100" dirty="0" smtClean="0">
                  <a:latin typeface="+mj-ea"/>
                  <a:ea typeface="+mj-ea"/>
                </a:endParaRPr>
              </a:p>
              <a:p>
                <a:r>
                  <a:rPr lang="ja-JP" altLang="en-US" sz="1100" dirty="0" smtClean="0">
                    <a:latin typeface="+mj-ea"/>
                    <a:ea typeface="+mj-ea"/>
                  </a:rPr>
                  <a:t>日新製薬（</a:t>
                </a:r>
                <a:r>
                  <a:rPr lang="ja-JP" altLang="en-US" sz="1100" dirty="0">
                    <a:latin typeface="+mj-ea"/>
                    <a:ea typeface="+mj-ea"/>
                  </a:rPr>
                  <a:t>株</a:t>
                </a:r>
                <a:r>
                  <a:rPr lang="ja-JP" altLang="en-US" sz="1100" dirty="0" smtClean="0">
                    <a:latin typeface="+mj-ea"/>
                    <a:ea typeface="+mj-ea"/>
                  </a:rPr>
                  <a:t>）</a:t>
                </a:r>
                <a:endParaRPr kumimoji="1" lang="ja-JP" altLang="en-US" sz="1100" dirty="0">
                  <a:latin typeface="+mj-ea"/>
                  <a:ea typeface="+mj-ea"/>
                </a:endParaRPr>
              </a:p>
            </p:txBody>
          </p:sp>
        </p:grpSp>
        <p:sp>
          <p:nvSpPr>
            <p:cNvPr id="45" name="角丸四角形 44"/>
            <p:cNvSpPr/>
            <p:nvPr/>
          </p:nvSpPr>
          <p:spPr>
            <a:xfrm>
              <a:off x="2864085" y="1077658"/>
              <a:ext cx="923925" cy="342900"/>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rgbClr val="0066FF"/>
                  </a:solidFill>
                  <a:latin typeface="+mj-ea"/>
                </a:rPr>
                <a:t>10</a:t>
              </a:r>
              <a:r>
                <a:rPr lang="ja-JP" altLang="en-US" sz="900" dirty="0">
                  <a:solidFill>
                    <a:srgbClr val="0066FF"/>
                  </a:solidFill>
                  <a:latin typeface="+mj-ea"/>
                </a:rPr>
                <a:t>％の表示が</a:t>
              </a:r>
              <a:r>
                <a:rPr lang="ja-JP" altLang="en-US" sz="900" dirty="0" smtClean="0">
                  <a:solidFill>
                    <a:srgbClr val="0066FF"/>
                  </a:solidFill>
                  <a:latin typeface="+mj-ea"/>
                </a:rPr>
                <a:t>分かり易い</a:t>
              </a:r>
              <a:endParaRPr kumimoji="1" lang="ja-JP" altLang="en-US" sz="900" dirty="0">
                <a:solidFill>
                  <a:srgbClr val="0066FF"/>
                </a:solidFill>
              </a:endParaRPr>
            </a:p>
          </p:txBody>
        </p:sp>
        <p:sp>
          <p:nvSpPr>
            <p:cNvPr id="53" name="正方形/長方形 52"/>
            <p:cNvSpPr/>
            <p:nvPr/>
          </p:nvSpPr>
          <p:spPr>
            <a:xfrm>
              <a:off x="91874" y="929570"/>
              <a:ext cx="6689926" cy="1432506"/>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5476842" y="0"/>
            <a:ext cx="1233030" cy="276999"/>
          </a:xfrm>
          <a:prstGeom prst="rect">
            <a:avLst/>
          </a:prstGeom>
          <a:noFill/>
        </p:spPr>
        <p:txBody>
          <a:bodyPr wrap="none" rtlCol="0">
            <a:spAutoFit/>
          </a:bodyPr>
          <a:lstStyle/>
          <a:p>
            <a:pPr algn="ctr"/>
            <a:r>
              <a:rPr kumimoji="1" lang="ja-JP" altLang="en-US" sz="1200" dirty="0" smtClean="0"/>
              <a:t>医療</a:t>
            </a:r>
            <a:r>
              <a:rPr lang="ja-JP" altLang="en-US" sz="1200" dirty="0"/>
              <a:t>安全提言</a:t>
            </a:r>
            <a:r>
              <a:rPr kumimoji="1" lang="en-US" altLang="ja-JP" sz="1200" dirty="0" smtClean="0"/>
              <a:t>-5</a:t>
            </a:r>
          </a:p>
        </p:txBody>
      </p:sp>
    </p:spTree>
    <p:extLst>
      <p:ext uri="{BB962C8B-B14F-4D97-AF65-F5344CB8AC3E}">
        <p14:creationId xmlns:p14="http://schemas.microsoft.com/office/powerpoint/2010/main" val="288293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3" t="3787" r="50118" b="73380"/>
          <a:stretch/>
        </p:blipFill>
        <p:spPr bwMode="auto">
          <a:xfrm>
            <a:off x="3701792" y="1228908"/>
            <a:ext cx="2952328" cy="21116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63" t="3799" r="50304" b="73554"/>
          <a:stretch/>
        </p:blipFill>
        <p:spPr bwMode="auto">
          <a:xfrm>
            <a:off x="413385" y="1238661"/>
            <a:ext cx="2887033" cy="2076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a:off x="410716" y="3691259"/>
            <a:ext cx="2893700" cy="2087488"/>
            <a:chOff x="3573016" y="3995936"/>
            <a:chExt cx="2893700" cy="2087488"/>
          </a:xfrm>
        </p:grpSpPr>
        <p:grpSp>
          <p:nvGrpSpPr>
            <p:cNvPr id="5" name="Group 18"/>
            <p:cNvGrpSpPr>
              <a:grpSpLocks/>
            </p:cNvGrpSpPr>
            <p:nvPr/>
          </p:nvGrpSpPr>
          <p:grpSpPr bwMode="auto">
            <a:xfrm>
              <a:off x="3717032" y="4152122"/>
              <a:ext cx="2697055" cy="1860038"/>
              <a:chOff x="113" y="104"/>
              <a:chExt cx="2030" cy="1400"/>
            </a:xfrm>
          </p:grpSpPr>
          <p:sp>
            <p:nvSpPr>
              <p:cNvPr id="6" name="Text Box 11"/>
              <p:cNvSpPr txBox="1">
                <a:spLocks noChangeArrowheads="1"/>
              </p:cNvSpPr>
              <p:nvPr/>
            </p:nvSpPr>
            <p:spPr bwMode="auto">
              <a:xfrm>
                <a:off x="162" y="235"/>
                <a:ext cx="1853"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10%</a:t>
                </a:r>
                <a:r>
                  <a:rPr lang="ja-JP" altLang="en-US" sz="2000" dirty="0"/>
                  <a:t>塩化</a:t>
                </a:r>
                <a:r>
                  <a:rPr lang="ja-JP" altLang="en-US" sz="2000" dirty="0">
                    <a:solidFill>
                      <a:srgbClr val="0000FF"/>
                    </a:solidFill>
                  </a:rPr>
                  <a:t>ナトリウム</a:t>
                </a:r>
                <a:r>
                  <a:rPr lang="ja-JP" altLang="en-US" sz="1600" dirty="0"/>
                  <a:t>注</a:t>
                </a:r>
                <a:endParaRPr lang="ja-JP" altLang="en-US" sz="1200" dirty="0"/>
              </a:p>
            </p:txBody>
          </p:sp>
          <p:sp>
            <p:nvSpPr>
              <p:cNvPr id="7" name="Text Box 12"/>
              <p:cNvSpPr txBox="1">
                <a:spLocks noChangeArrowheads="1"/>
              </p:cNvSpPr>
              <p:nvPr/>
            </p:nvSpPr>
            <p:spPr bwMode="auto">
              <a:xfrm>
                <a:off x="113" y="607"/>
                <a:ext cx="1979" cy="42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a:t>高濃度食塩水です</a:t>
                </a:r>
              </a:p>
              <a:p>
                <a:pPr algn="ctr"/>
                <a:r>
                  <a:rPr lang="ja-JP" altLang="en-US" sz="1100" dirty="0"/>
                  <a:t>（輸液の電解質補正にのみ使用すること）</a:t>
                </a:r>
              </a:p>
            </p:txBody>
          </p:sp>
          <p:sp>
            <p:nvSpPr>
              <p:cNvPr id="8" name="Text Box 13"/>
              <p:cNvSpPr txBox="1">
                <a:spLocks noChangeArrowheads="1"/>
              </p:cNvSpPr>
              <p:nvPr/>
            </p:nvSpPr>
            <p:spPr bwMode="auto">
              <a:xfrm>
                <a:off x="461" y="1087"/>
                <a:ext cx="1169"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dirty="0"/>
                  <a:t>病棟保管禁止</a:t>
                </a:r>
              </a:p>
              <a:p>
                <a:pPr algn="ctr"/>
                <a:r>
                  <a:rPr lang="ja-JP" altLang="en-US" sz="800" dirty="0"/>
                  <a:t>使用しなかった場合は速やかに</a:t>
                </a:r>
              </a:p>
              <a:p>
                <a:pPr algn="ctr"/>
                <a:r>
                  <a:rPr lang="ja-JP" altLang="en-US" sz="800" dirty="0"/>
                  <a:t>薬剤部に返却すること</a:t>
                </a:r>
              </a:p>
            </p:txBody>
          </p:sp>
          <p:pic>
            <p:nvPicPr>
              <p:cNvPr id="9" name="Picture 22" descr="B_マークの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4" y="1159"/>
                <a:ext cx="20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4"/>
              <p:cNvSpPr txBox="1">
                <a:spLocks noChangeArrowheads="1"/>
              </p:cNvSpPr>
              <p:nvPr/>
            </p:nvSpPr>
            <p:spPr bwMode="auto">
              <a:xfrm>
                <a:off x="1612" y="1347"/>
                <a:ext cx="5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ja-JP" altLang="en-US" sz="200" b="1" dirty="0">
                    <a:latin typeface="HG丸ｺﾞｼｯｸM-PRO" pitchFamily="50" charset="-128"/>
                    <a:ea typeface="HG丸ｺﾞｼｯｸM-PRO" pitchFamily="50" charset="-128"/>
                  </a:rPr>
                  <a:t>いのちをまもる</a:t>
                </a:r>
                <a:r>
                  <a:rPr lang="en-US" altLang="ja-JP" sz="200" b="1" dirty="0">
                    <a:latin typeface="HG丸ｺﾞｼｯｸM-PRO" pitchFamily="50" charset="-128"/>
                    <a:ea typeface="HG丸ｺﾞｼｯｸM-PRO" pitchFamily="50" charset="-128"/>
                  </a:rPr>
                  <a:t>PARTNERS</a:t>
                </a:r>
              </a:p>
              <a:p>
                <a:pPr algn="ctr"/>
                <a:r>
                  <a:rPr lang="ja-JP" altLang="en-US" sz="100" dirty="0">
                    <a:latin typeface="HG丸ｺﾞｼｯｸM-PRO" pitchFamily="50" charset="-128"/>
                    <a:ea typeface="HG丸ｺﾞｼｯｸM-PRO" pitchFamily="50" charset="-128"/>
                  </a:rPr>
                  <a:t>医療安全全国共同行動</a:t>
                </a:r>
                <a:endParaRPr lang="ja-JP" altLang="en-US" sz="100" dirty="0"/>
              </a:p>
            </p:txBody>
          </p:sp>
          <p:sp>
            <p:nvSpPr>
              <p:cNvPr id="11" name="Text Box 17"/>
              <p:cNvSpPr txBox="1">
                <a:spLocks noChangeArrowheads="1"/>
              </p:cNvSpPr>
              <p:nvPr/>
            </p:nvSpPr>
            <p:spPr bwMode="auto">
              <a:xfrm>
                <a:off x="234" y="104"/>
                <a:ext cx="489" cy="15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700" dirty="0">
                    <a:solidFill>
                      <a:schemeClr val="bg1"/>
                    </a:solidFill>
                    <a:ea typeface="HG創英角ｺﾞｼｯｸUB" pitchFamily="49" charset="-128"/>
                  </a:rPr>
                  <a:t>特定危険薬</a:t>
                </a:r>
              </a:p>
            </p:txBody>
          </p:sp>
        </p:grpSp>
        <p:sp>
          <p:nvSpPr>
            <p:cNvPr id="2" name="正方形/長方形 1"/>
            <p:cNvSpPr/>
            <p:nvPr/>
          </p:nvSpPr>
          <p:spPr>
            <a:xfrm>
              <a:off x="3573016" y="3995936"/>
              <a:ext cx="2893700" cy="20874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正方形/長方形 3"/>
          <p:cNvSpPr/>
          <p:nvPr/>
        </p:nvSpPr>
        <p:spPr>
          <a:xfrm>
            <a:off x="1728116" y="937841"/>
            <a:ext cx="3429000" cy="276999"/>
          </a:xfrm>
          <a:prstGeom prst="rect">
            <a:avLst/>
          </a:prstGeom>
        </p:spPr>
        <p:txBody>
          <a:bodyPr>
            <a:spAutoFit/>
          </a:bodyPr>
          <a:lstStyle/>
          <a:p>
            <a:pPr algn="ctr"/>
            <a:r>
              <a:rPr lang="en-US" altLang="ja-JP" sz="1200" dirty="0" smtClean="0">
                <a:hlinkClick r:id="rId5"/>
              </a:rPr>
              <a:t>http://kyodokodo.jp/toolbox/mokuhyo1.php</a:t>
            </a:r>
            <a:endParaRPr lang="ja-JP" altLang="en-US" sz="1200" dirty="0"/>
          </a:p>
        </p:txBody>
      </p:sp>
      <p:sp>
        <p:nvSpPr>
          <p:cNvPr id="12" name="テキスト ボックス 11"/>
          <p:cNvSpPr txBox="1"/>
          <p:nvPr/>
        </p:nvSpPr>
        <p:spPr>
          <a:xfrm>
            <a:off x="1405849" y="311069"/>
            <a:ext cx="4046301" cy="615553"/>
          </a:xfrm>
          <a:prstGeom prst="rect">
            <a:avLst/>
          </a:prstGeom>
          <a:noFill/>
          <a:ln>
            <a:solidFill>
              <a:srgbClr val="0066FF"/>
            </a:solidFill>
          </a:ln>
        </p:spPr>
        <p:txBody>
          <a:bodyPr wrap="none" rtlCol="0">
            <a:spAutoFit/>
          </a:bodyPr>
          <a:lstStyle/>
          <a:p>
            <a:pPr algn="ctr"/>
            <a:r>
              <a:rPr kumimoji="1" lang="ja-JP" altLang="en-US" sz="1400" dirty="0" smtClean="0">
                <a:solidFill>
                  <a:srgbClr val="0066FF"/>
                </a:solidFill>
              </a:rPr>
              <a:t>高濃度カリウム塩注および</a:t>
            </a:r>
            <a:r>
              <a:rPr lang="ja-JP" altLang="en-US" sz="1400" dirty="0" smtClean="0">
                <a:solidFill>
                  <a:srgbClr val="0066FF"/>
                </a:solidFill>
              </a:rPr>
              <a:t>高濃度塩化ナトリウム注</a:t>
            </a:r>
            <a:endParaRPr lang="en-US" altLang="ja-JP" sz="1400" dirty="0" smtClean="0">
              <a:solidFill>
                <a:srgbClr val="0066FF"/>
              </a:solidFill>
            </a:endParaRPr>
          </a:p>
          <a:p>
            <a:pPr algn="ctr"/>
            <a:r>
              <a:rPr lang="ja-JP" altLang="en-US" sz="1400" dirty="0" smtClean="0">
                <a:solidFill>
                  <a:srgbClr val="0066FF"/>
                </a:solidFill>
              </a:rPr>
              <a:t>の</a:t>
            </a:r>
            <a:r>
              <a:rPr lang="ja-JP" altLang="en-US" sz="2000" dirty="0" smtClean="0">
                <a:solidFill>
                  <a:srgbClr val="0066FF"/>
                </a:solidFill>
              </a:rPr>
              <a:t>病棟払い出し用リマインダーの例</a:t>
            </a:r>
            <a:endParaRPr kumimoji="1" lang="ja-JP" altLang="en-US" sz="2000" dirty="0">
              <a:solidFill>
                <a:srgbClr val="0066FF"/>
              </a:solidFill>
            </a:endParaRPr>
          </a:p>
        </p:txBody>
      </p:sp>
      <p:sp>
        <p:nvSpPr>
          <p:cNvPr id="16" name="Rectangle 8"/>
          <p:cNvSpPr txBox="1">
            <a:spLocks noChangeArrowheads="1"/>
          </p:cNvSpPr>
          <p:nvPr/>
        </p:nvSpPr>
        <p:spPr>
          <a:xfrm>
            <a:off x="381000" y="5882764"/>
            <a:ext cx="6076950" cy="2997199"/>
          </a:xfrm>
          <a:prstGeom prst="rect">
            <a:avLst/>
          </a:prstGeom>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381000" indent="-381000" algn="l">
              <a:lnSpc>
                <a:spcPct val="80000"/>
              </a:lnSpc>
            </a:pPr>
            <a:endParaRPr lang="en-US" altLang="ja-JP" sz="1100" dirty="0" smtClean="0">
              <a:solidFill>
                <a:schemeClr val="tx1"/>
              </a:solidFill>
            </a:endParaRPr>
          </a:p>
          <a:p>
            <a:pPr marL="381000" indent="-381000" algn="l">
              <a:lnSpc>
                <a:spcPct val="80000"/>
              </a:lnSpc>
              <a:buFontTx/>
              <a:buAutoNum type="arabicPeriod"/>
            </a:pPr>
            <a:r>
              <a:rPr lang="ja-JP" altLang="en-US" sz="1100" b="1" dirty="0" smtClean="0">
                <a:solidFill>
                  <a:schemeClr val="tx1"/>
                </a:solidFill>
              </a:rPr>
              <a:t>リマインダーについて</a:t>
            </a:r>
          </a:p>
          <a:p>
            <a:pPr marL="1150938" lvl="1" indent="-342900" algn="l">
              <a:lnSpc>
                <a:spcPct val="80000"/>
              </a:lnSpc>
            </a:pPr>
            <a:r>
              <a:rPr lang="ja-JP" altLang="en-US" sz="1050" dirty="0" smtClean="0">
                <a:solidFill>
                  <a:schemeClr val="tx1"/>
                </a:solidFill>
              </a:rPr>
              <a:t>リマインダー </a:t>
            </a:r>
            <a:r>
              <a:rPr lang="en-US" altLang="ja-JP" sz="1050" dirty="0" smtClean="0">
                <a:solidFill>
                  <a:schemeClr val="tx1"/>
                </a:solidFill>
              </a:rPr>
              <a:t>reminder</a:t>
            </a:r>
            <a:r>
              <a:rPr lang="ja-JP" altLang="en-US" sz="1050" dirty="0" smtClean="0">
                <a:solidFill>
                  <a:schemeClr val="tx1"/>
                </a:solidFill>
              </a:rPr>
              <a:t>は、直訳すると「注意を促すもの」という意味ですが、ここでは特に危険薬であることをスタッフに注意を促すためのカード（あるいはシール等）をリマインダーと呼びます。</a:t>
            </a:r>
          </a:p>
          <a:p>
            <a:pPr marL="381000" indent="-381000" algn="l">
              <a:lnSpc>
                <a:spcPct val="80000"/>
              </a:lnSpc>
              <a:buFontTx/>
              <a:buAutoNum type="arabicPeriod"/>
            </a:pPr>
            <a:r>
              <a:rPr lang="ja-JP" altLang="en-US" sz="1100" b="1" dirty="0" smtClean="0">
                <a:solidFill>
                  <a:schemeClr val="tx1"/>
                </a:solidFill>
              </a:rPr>
              <a:t>使用方法</a:t>
            </a:r>
          </a:p>
          <a:p>
            <a:pPr marL="1150938" lvl="1" indent="-342900" algn="l">
              <a:lnSpc>
                <a:spcPct val="80000"/>
              </a:lnSpc>
            </a:pPr>
            <a:r>
              <a:rPr lang="ja-JP" altLang="en-US" sz="1050" dirty="0" smtClean="0">
                <a:solidFill>
                  <a:schemeClr val="tx1"/>
                </a:solidFill>
              </a:rPr>
              <a:t>高濃度カリウム塩注や高濃度塩化ナトリウム注などの特に危険な薬剤を、薬剤部から病棟等に払い出す際や病棟での薬剤準備（混合）、実施の際に、リマインダーを添付あるいは貼付するなどして利用してください。少なくても薬剤部からの払い出しの際には添付することを推奨します。</a:t>
            </a:r>
          </a:p>
          <a:p>
            <a:pPr marL="1150938" lvl="1" indent="-342900" algn="l">
              <a:lnSpc>
                <a:spcPct val="80000"/>
              </a:lnSpc>
            </a:pPr>
            <a:r>
              <a:rPr lang="en-US" altLang="ja-JP" sz="1050" dirty="0" smtClean="0">
                <a:solidFill>
                  <a:schemeClr val="tx1"/>
                </a:solidFill>
              </a:rPr>
              <a:t>【</a:t>
            </a:r>
            <a:r>
              <a:rPr lang="ja-JP" altLang="en-US" sz="1050" dirty="0" smtClean="0">
                <a:solidFill>
                  <a:schemeClr val="tx1"/>
                </a:solidFill>
              </a:rPr>
              <a:t>使用例</a:t>
            </a:r>
            <a:r>
              <a:rPr lang="en-US" altLang="ja-JP" sz="1050" dirty="0" smtClean="0">
                <a:solidFill>
                  <a:schemeClr val="tx1"/>
                </a:solidFill>
              </a:rPr>
              <a:t>】</a:t>
            </a:r>
          </a:p>
          <a:p>
            <a:pPr marL="1150938" lvl="1" indent="-342900" algn="l">
              <a:lnSpc>
                <a:spcPct val="80000"/>
              </a:lnSpc>
            </a:pPr>
            <a:r>
              <a:rPr lang="ja-JP" altLang="en-US" sz="1050" dirty="0" smtClean="0">
                <a:solidFill>
                  <a:schemeClr val="tx1"/>
                </a:solidFill>
              </a:rPr>
              <a:t>カード状にしたリマインダーを用意しておき、薬剤部から薬剤を払い出す毎にリマインダーを添えて病棟に払いだす。（ビニル袋にリマインダーを貼付しておき、薬剤を払いだす際は、薬剤をその袋に入れて払い出す方法もある）</a:t>
            </a:r>
          </a:p>
          <a:p>
            <a:pPr marL="381000" indent="-381000" algn="l">
              <a:lnSpc>
                <a:spcPct val="80000"/>
              </a:lnSpc>
              <a:buFontTx/>
              <a:buAutoNum type="arabicPeriod"/>
            </a:pPr>
            <a:r>
              <a:rPr lang="ja-JP" altLang="en-US" sz="1100" b="1" dirty="0" smtClean="0">
                <a:solidFill>
                  <a:schemeClr val="tx1"/>
                </a:solidFill>
              </a:rPr>
              <a:t>リマインダーの効果</a:t>
            </a:r>
          </a:p>
          <a:p>
            <a:pPr marL="1150938" lvl="1" indent="-342900" algn="l">
              <a:lnSpc>
                <a:spcPct val="80000"/>
              </a:lnSpc>
            </a:pPr>
            <a:r>
              <a:rPr lang="ja-JP" altLang="en-US" sz="1050" dirty="0" smtClean="0">
                <a:solidFill>
                  <a:schemeClr val="tx1"/>
                </a:solidFill>
              </a:rPr>
              <a:t>危険な薬であることを、注射準備、注射実施をするスタッフに周知することができる。</a:t>
            </a:r>
          </a:p>
          <a:p>
            <a:pPr marL="1150938" lvl="1" indent="-342900" algn="l">
              <a:lnSpc>
                <a:spcPct val="80000"/>
              </a:lnSpc>
            </a:pPr>
            <a:r>
              <a:rPr lang="ja-JP" altLang="en-US" sz="1050" dirty="0" smtClean="0">
                <a:solidFill>
                  <a:schemeClr val="tx1"/>
                </a:solidFill>
              </a:rPr>
              <a:t>特に新人看護師に危険な薬の取り扱い方法を啓発するのに有効である。</a:t>
            </a:r>
          </a:p>
          <a:p>
            <a:pPr marL="1150938" lvl="1" indent="-342900" algn="l">
              <a:lnSpc>
                <a:spcPct val="80000"/>
              </a:lnSpc>
            </a:pPr>
            <a:r>
              <a:rPr lang="ja-JP" altLang="en-US" sz="1050" dirty="0" smtClean="0">
                <a:solidFill>
                  <a:schemeClr val="tx1"/>
                </a:solidFill>
              </a:rPr>
              <a:t>病棟保管禁止などの薬剤の取り扱いのルールを徹底できる。</a:t>
            </a:r>
            <a:endParaRPr lang="ja-JP" altLang="en-US" sz="1050" dirty="0">
              <a:solidFill>
                <a:schemeClr val="tx1"/>
              </a:solidFill>
            </a:endParaRPr>
          </a:p>
        </p:txBody>
      </p:sp>
      <p:grpSp>
        <p:nvGrpSpPr>
          <p:cNvPr id="17" name="グループ化 16"/>
          <p:cNvGrpSpPr/>
          <p:nvPr/>
        </p:nvGrpSpPr>
        <p:grpSpPr>
          <a:xfrm>
            <a:off x="3661916" y="3703959"/>
            <a:ext cx="2893700" cy="2087488"/>
            <a:chOff x="3573016" y="3995936"/>
            <a:chExt cx="2893700" cy="2087488"/>
          </a:xfrm>
        </p:grpSpPr>
        <p:grpSp>
          <p:nvGrpSpPr>
            <p:cNvPr id="18" name="Group 18"/>
            <p:cNvGrpSpPr>
              <a:grpSpLocks/>
            </p:cNvGrpSpPr>
            <p:nvPr/>
          </p:nvGrpSpPr>
          <p:grpSpPr bwMode="auto">
            <a:xfrm>
              <a:off x="3717032" y="4152122"/>
              <a:ext cx="2697055" cy="1860038"/>
              <a:chOff x="113" y="104"/>
              <a:chExt cx="2030" cy="1400"/>
            </a:xfrm>
          </p:grpSpPr>
          <p:sp>
            <p:nvSpPr>
              <p:cNvPr id="20" name="Text Box 11"/>
              <p:cNvSpPr txBox="1">
                <a:spLocks noChangeArrowheads="1"/>
              </p:cNvSpPr>
              <p:nvPr/>
            </p:nvSpPr>
            <p:spPr bwMode="auto">
              <a:xfrm>
                <a:off x="152" y="265"/>
                <a:ext cx="195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u="sng" dirty="0"/>
                  <a:t>　</a:t>
                </a:r>
                <a:r>
                  <a:rPr lang="ja-JP" altLang="en-US" sz="2000" u="sng" dirty="0" smtClean="0"/>
                  <a:t>　　　　　　　　　　　　</a:t>
                </a:r>
                <a:r>
                  <a:rPr lang="ja-JP" altLang="en-US" sz="1600" u="sng" dirty="0" smtClean="0"/>
                  <a:t>注</a:t>
                </a:r>
                <a:endParaRPr lang="ja-JP" altLang="en-US" sz="1200" u="sng" dirty="0"/>
              </a:p>
            </p:txBody>
          </p:sp>
          <p:sp>
            <p:nvSpPr>
              <p:cNvPr id="21" name="Text Box 12"/>
              <p:cNvSpPr txBox="1">
                <a:spLocks noChangeArrowheads="1"/>
              </p:cNvSpPr>
              <p:nvPr/>
            </p:nvSpPr>
            <p:spPr bwMode="auto">
              <a:xfrm>
                <a:off x="113" y="607"/>
                <a:ext cx="1979" cy="42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ja-JP" altLang="en-US" sz="2000" dirty="0" smtClean="0"/>
              </a:p>
              <a:p>
                <a:pPr algn="ctr"/>
                <a:r>
                  <a:rPr lang="ja-JP" altLang="en-US" sz="1100" dirty="0" smtClean="0"/>
                  <a:t>（</a:t>
                </a:r>
                <a:r>
                  <a:rPr lang="ja-JP" altLang="en-US" sz="1100" dirty="0"/>
                  <a:t>輸液の電解質補正にのみ使用すること）</a:t>
                </a:r>
              </a:p>
            </p:txBody>
          </p:sp>
          <p:sp>
            <p:nvSpPr>
              <p:cNvPr id="22" name="Text Box 13"/>
              <p:cNvSpPr txBox="1">
                <a:spLocks noChangeArrowheads="1"/>
              </p:cNvSpPr>
              <p:nvPr/>
            </p:nvSpPr>
            <p:spPr bwMode="auto">
              <a:xfrm>
                <a:off x="461" y="1087"/>
                <a:ext cx="1169"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dirty="0"/>
                  <a:t>病棟保管禁止</a:t>
                </a:r>
              </a:p>
              <a:p>
                <a:pPr algn="ctr"/>
                <a:r>
                  <a:rPr lang="ja-JP" altLang="en-US" sz="800" dirty="0"/>
                  <a:t>使用しなかった場合は速やかに</a:t>
                </a:r>
              </a:p>
              <a:p>
                <a:pPr algn="ctr"/>
                <a:r>
                  <a:rPr lang="ja-JP" altLang="en-US" sz="800" dirty="0"/>
                  <a:t>薬剤部に返却すること</a:t>
                </a:r>
              </a:p>
            </p:txBody>
          </p:sp>
          <p:pic>
            <p:nvPicPr>
              <p:cNvPr id="23" name="Picture 22" descr="B_マークの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4" y="1159"/>
                <a:ext cx="20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4"/>
              <p:cNvSpPr txBox="1">
                <a:spLocks noChangeArrowheads="1"/>
              </p:cNvSpPr>
              <p:nvPr/>
            </p:nvSpPr>
            <p:spPr bwMode="auto">
              <a:xfrm>
                <a:off x="1612" y="1347"/>
                <a:ext cx="5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ja-JP" altLang="en-US" sz="200" b="1" dirty="0">
                    <a:latin typeface="HG丸ｺﾞｼｯｸM-PRO" pitchFamily="50" charset="-128"/>
                    <a:ea typeface="HG丸ｺﾞｼｯｸM-PRO" pitchFamily="50" charset="-128"/>
                  </a:rPr>
                  <a:t>いのちをまもる</a:t>
                </a:r>
                <a:r>
                  <a:rPr lang="en-US" altLang="ja-JP" sz="200" b="1" dirty="0">
                    <a:latin typeface="HG丸ｺﾞｼｯｸM-PRO" pitchFamily="50" charset="-128"/>
                    <a:ea typeface="HG丸ｺﾞｼｯｸM-PRO" pitchFamily="50" charset="-128"/>
                  </a:rPr>
                  <a:t>PARTNERS</a:t>
                </a:r>
              </a:p>
              <a:p>
                <a:pPr algn="ctr"/>
                <a:r>
                  <a:rPr lang="ja-JP" altLang="en-US" sz="100" dirty="0">
                    <a:latin typeface="HG丸ｺﾞｼｯｸM-PRO" pitchFamily="50" charset="-128"/>
                    <a:ea typeface="HG丸ｺﾞｼｯｸM-PRO" pitchFamily="50" charset="-128"/>
                  </a:rPr>
                  <a:t>医療安全全国共同行動</a:t>
                </a:r>
                <a:endParaRPr lang="ja-JP" altLang="en-US" sz="100" dirty="0"/>
              </a:p>
            </p:txBody>
          </p:sp>
          <p:sp>
            <p:nvSpPr>
              <p:cNvPr id="25" name="Text Box 17"/>
              <p:cNvSpPr txBox="1">
                <a:spLocks noChangeArrowheads="1"/>
              </p:cNvSpPr>
              <p:nvPr/>
            </p:nvSpPr>
            <p:spPr bwMode="auto">
              <a:xfrm>
                <a:off x="234" y="104"/>
                <a:ext cx="489" cy="15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700" dirty="0">
                    <a:solidFill>
                      <a:schemeClr val="bg1"/>
                    </a:solidFill>
                    <a:ea typeface="HG創英角ｺﾞｼｯｸUB" pitchFamily="49" charset="-128"/>
                  </a:rPr>
                  <a:t>特定危険薬</a:t>
                </a:r>
              </a:p>
            </p:txBody>
          </p:sp>
        </p:grpSp>
        <p:sp>
          <p:nvSpPr>
            <p:cNvPr id="19" name="正方形/長方形 18"/>
            <p:cNvSpPr/>
            <p:nvPr/>
          </p:nvSpPr>
          <p:spPr>
            <a:xfrm>
              <a:off x="3573016" y="3995936"/>
              <a:ext cx="2893700" cy="20874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テキスト ボックス 25"/>
          <p:cNvSpPr txBox="1"/>
          <p:nvPr/>
        </p:nvSpPr>
        <p:spPr>
          <a:xfrm>
            <a:off x="5476842" y="0"/>
            <a:ext cx="1233030" cy="276999"/>
          </a:xfrm>
          <a:prstGeom prst="rect">
            <a:avLst/>
          </a:prstGeom>
          <a:noFill/>
        </p:spPr>
        <p:txBody>
          <a:bodyPr wrap="none" rtlCol="0">
            <a:spAutoFit/>
          </a:bodyPr>
          <a:lstStyle/>
          <a:p>
            <a:pPr algn="ctr"/>
            <a:r>
              <a:rPr kumimoji="1" lang="ja-JP" altLang="en-US" sz="1200" dirty="0" smtClean="0"/>
              <a:t>医療</a:t>
            </a:r>
            <a:r>
              <a:rPr lang="ja-JP" altLang="en-US" sz="1200" dirty="0"/>
              <a:t>安全提言</a:t>
            </a:r>
            <a:r>
              <a:rPr kumimoji="1" lang="en-US" altLang="ja-JP" sz="1200" dirty="0" smtClean="0"/>
              <a:t>-6</a:t>
            </a:r>
          </a:p>
        </p:txBody>
      </p:sp>
    </p:spTree>
    <p:extLst>
      <p:ext uri="{BB962C8B-B14F-4D97-AF65-F5344CB8AC3E}">
        <p14:creationId xmlns:p14="http://schemas.microsoft.com/office/powerpoint/2010/main" val="165188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5686" y="297289"/>
            <a:ext cx="6394186" cy="6832640"/>
          </a:xfrm>
          <a:prstGeom prst="rect">
            <a:avLst/>
          </a:prstGeom>
        </p:spPr>
        <p:txBody>
          <a:bodyPr wrap="square">
            <a:spAutoFit/>
          </a:bodyPr>
          <a:lstStyle/>
          <a:p>
            <a:r>
              <a:rPr lang="ja-JP" altLang="en-US" b="1" dirty="0" smtClean="0">
                <a:latin typeface="+mj-ea"/>
                <a:ea typeface="+mj-ea"/>
              </a:rPr>
              <a:t>参考資料</a:t>
            </a:r>
            <a:endParaRPr lang="en-US" altLang="ja-JP" b="1" dirty="0" smtClean="0">
              <a:latin typeface="+mj-ea"/>
              <a:ea typeface="+mj-ea"/>
            </a:endParaRPr>
          </a:p>
          <a:p>
            <a:endParaRPr lang="en-US" altLang="ja-JP" sz="1200" dirty="0">
              <a:latin typeface="+mj-ea"/>
              <a:ea typeface="+mj-ea"/>
            </a:endParaRPr>
          </a:p>
          <a:p>
            <a:r>
              <a:rPr lang="ja-JP" altLang="en-US" sz="1200" dirty="0" smtClean="0">
                <a:latin typeface="+mj-ea"/>
                <a:ea typeface="+mj-ea"/>
              </a:rPr>
              <a:t>１）　</a:t>
            </a:r>
            <a:r>
              <a:rPr lang="ja-JP" altLang="ja-JP" sz="1200" dirty="0" smtClean="0">
                <a:latin typeface="+mj-ea"/>
                <a:ea typeface="+mj-ea"/>
              </a:rPr>
              <a:t>カリウム</a:t>
            </a:r>
            <a:r>
              <a:rPr lang="ja-JP" altLang="ja-JP" sz="1200" dirty="0">
                <a:latin typeface="+mj-ea"/>
                <a:ea typeface="+mj-ea"/>
              </a:rPr>
              <a:t>製剤の投与方法間違い　（医療機能評価機構ホームページより）</a:t>
            </a:r>
          </a:p>
          <a:p>
            <a:pPr lvl="1"/>
            <a:r>
              <a:rPr lang="en-US" altLang="ja-JP" sz="1200" u="sng" dirty="0" smtClean="0">
                <a:latin typeface="+mj-lt"/>
                <a:ea typeface="+mj-ea"/>
                <a:hlinkClick r:id="rId2"/>
              </a:rPr>
              <a:t>http</a:t>
            </a:r>
            <a:r>
              <a:rPr lang="en-US" altLang="ja-JP" sz="1200" u="sng" dirty="0">
                <a:latin typeface="+mj-lt"/>
                <a:ea typeface="+mj-ea"/>
                <a:hlinkClick r:id="rId2"/>
              </a:rPr>
              <a:t>://www.med-safe.jp/pdf/med-safe_98.pdf</a:t>
            </a:r>
            <a:endParaRPr lang="ja-JP" altLang="ja-JP" sz="1200" dirty="0">
              <a:latin typeface="+mj-lt"/>
              <a:ea typeface="+mj-ea"/>
            </a:endParaRPr>
          </a:p>
          <a:p>
            <a:r>
              <a:rPr lang="en-US" altLang="ja-JP" sz="1200" dirty="0">
                <a:latin typeface="+mj-ea"/>
                <a:ea typeface="+mj-ea"/>
              </a:rPr>
              <a:t> </a:t>
            </a:r>
          </a:p>
          <a:p>
            <a:r>
              <a:rPr lang="ja-JP" altLang="en-US" sz="1200" dirty="0" smtClean="0">
                <a:latin typeface="+mj-ea"/>
                <a:ea typeface="+mj-ea"/>
              </a:rPr>
              <a:t>２）　</a:t>
            </a:r>
            <a:r>
              <a:rPr lang="ja-JP" altLang="ja-JP" sz="1200" dirty="0" smtClean="0">
                <a:latin typeface="+mj-ea"/>
                <a:ea typeface="+mj-ea"/>
              </a:rPr>
              <a:t>カリウム</a:t>
            </a:r>
            <a:r>
              <a:rPr lang="ja-JP" altLang="ja-JP" sz="1200" dirty="0">
                <a:latin typeface="+mj-ea"/>
                <a:ea typeface="+mj-ea"/>
              </a:rPr>
              <a:t>（</a:t>
            </a:r>
            <a:r>
              <a:rPr lang="en-US" altLang="ja-JP" sz="1200" dirty="0">
                <a:latin typeface="+mj-ea"/>
                <a:ea typeface="+mj-ea"/>
              </a:rPr>
              <a:t>K</a:t>
            </a:r>
            <a:r>
              <a:rPr lang="ja-JP" altLang="ja-JP" sz="1200" dirty="0">
                <a:latin typeface="+mj-ea"/>
                <a:ea typeface="+mj-ea"/>
              </a:rPr>
              <a:t>）製剤の誤投与について　（</a:t>
            </a:r>
            <a:r>
              <a:rPr lang="en-US" altLang="ja-JP" sz="1200" dirty="0">
                <a:latin typeface="+mj-ea"/>
                <a:ea typeface="+mj-ea"/>
              </a:rPr>
              <a:t>PMDA</a:t>
            </a:r>
            <a:r>
              <a:rPr lang="ja-JP" altLang="ja-JP" sz="1200" dirty="0">
                <a:latin typeface="+mj-ea"/>
                <a:ea typeface="+mj-ea"/>
              </a:rPr>
              <a:t>医療安全情報　</a:t>
            </a:r>
            <a:r>
              <a:rPr lang="en-US" altLang="ja-JP" sz="1200" dirty="0">
                <a:latin typeface="+mj-ea"/>
                <a:ea typeface="+mj-ea"/>
              </a:rPr>
              <a:t>No</a:t>
            </a:r>
            <a:r>
              <a:rPr lang="ja-JP" altLang="ja-JP" sz="1200" dirty="0" err="1">
                <a:latin typeface="+mj-ea"/>
                <a:ea typeface="+mj-ea"/>
              </a:rPr>
              <a:t>．</a:t>
            </a:r>
            <a:r>
              <a:rPr lang="en-US" altLang="ja-JP" sz="1200" dirty="0">
                <a:latin typeface="+mj-ea"/>
                <a:ea typeface="+mj-ea"/>
              </a:rPr>
              <a:t>19</a:t>
            </a:r>
            <a:r>
              <a:rPr lang="ja-JP" altLang="ja-JP" sz="1200" dirty="0" err="1">
                <a:latin typeface="+mj-ea"/>
                <a:ea typeface="+mj-ea"/>
              </a:rPr>
              <a:t>，</a:t>
            </a:r>
            <a:r>
              <a:rPr lang="en-US" altLang="ja-JP" sz="1200" dirty="0">
                <a:latin typeface="+mj-ea"/>
                <a:ea typeface="+mj-ea"/>
              </a:rPr>
              <a:t>2010</a:t>
            </a:r>
            <a:r>
              <a:rPr lang="ja-JP" altLang="ja-JP" sz="1200" dirty="0">
                <a:latin typeface="+mj-ea"/>
                <a:ea typeface="+mj-ea"/>
              </a:rPr>
              <a:t>年</a:t>
            </a:r>
            <a:r>
              <a:rPr lang="en-US" altLang="ja-JP" sz="1200" dirty="0">
                <a:latin typeface="+mj-ea"/>
                <a:ea typeface="+mj-ea"/>
              </a:rPr>
              <a:t>9</a:t>
            </a:r>
            <a:r>
              <a:rPr lang="ja-JP" altLang="ja-JP" sz="1200" dirty="0">
                <a:latin typeface="+mj-ea"/>
                <a:ea typeface="+mj-ea"/>
              </a:rPr>
              <a:t>月）</a:t>
            </a:r>
          </a:p>
          <a:p>
            <a:pPr lvl="1"/>
            <a:r>
              <a:rPr lang="en-US" altLang="ja-JP" sz="1200" u="sng" dirty="0">
                <a:latin typeface="+mj-lt"/>
                <a:ea typeface="+mj-ea"/>
                <a:hlinkClick r:id="rId3"/>
              </a:rPr>
              <a:t>http://www.info.pmda.go.jp/anzen_pmda/file/iryo_anzen19.pdf</a:t>
            </a:r>
            <a:endParaRPr lang="ja-JP" altLang="ja-JP" sz="1200" dirty="0">
              <a:latin typeface="+mj-lt"/>
              <a:ea typeface="+mj-ea"/>
            </a:endParaRPr>
          </a:p>
          <a:p>
            <a:r>
              <a:rPr lang="en-US" altLang="ja-JP" sz="1200" dirty="0">
                <a:latin typeface="+mj-ea"/>
                <a:ea typeface="+mj-ea"/>
              </a:rPr>
              <a:t> </a:t>
            </a:r>
          </a:p>
          <a:p>
            <a:r>
              <a:rPr lang="ja-JP" altLang="en-US" sz="1200" dirty="0" smtClean="0"/>
              <a:t>３）　</a:t>
            </a:r>
            <a:r>
              <a:rPr lang="ja-JP" altLang="ja-JP" sz="1200" dirty="0" smtClean="0"/>
              <a:t>カリウム</a:t>
            </a:r>
            <a:r>
              <a:rPr lang="ja-JP" altLang="ja-JP" sz="1200" dirty="0"/>
              <a:t>製剤の急速静注に関連した</a:t>
            </a:r>
            <a:r>
              <a:rPr lang="ja-JP" altLang="ja-JP" sz="1200" dirty="0" smtClean="0"/>
              <a:t>事例</a:t>
            </a:r>
            <a:r>
              <a:rPr lang="ja-JP" altLang="en-US" sz="1200" dirty="0" smtClean="0"/>
              <a:t>（</a:t>
            </a:r>
            <a:r>
              <a:rPr lang="ja-JP" altLang="en-US" sz="1200" dirty="0">
                <a:latin typeface="+mj-ea"/>
                <a:ea typeface="+mj-ea"/>
              </a:rPr>
              <a:t>医療</a:t>
            </a:r>
            <a:r>
              <a:rPr lang="ja-JP" altLang="en-US" sz="1200" dirty="0" smtClean="0">
                <a:latin typeface="+mj-ea"/>
                <a:ea typeface="+mj-ea"/>
              </a:rPr>
              <a:t>事故情報収集事業第</a:t>
            </a:r>
            <a:r>
              <a:rPr lang="en-US" altLang="ja-JP" sz="1200" dirty="0" smtClean="0">
                <a:latin typeface="+mj-ea"/>
                <a:ea typeface="+mj-ea"/>
              </a:rPr>
              <a:t>40</a:t>
            </a:r>
            <a:r>
              <a:rPr lang="ja-JP" altLang="en-US" sz="1200" dirty="0" smtClean="0">
                <a:latin typeface="+mj-ea"/>
                <a:ea typeface="+mj-ea"/>
              </a:rPr>
              <a:t>回報告書より）</a:t>
            </a:r>
            <a:endParaRPr lang="en-US" altLang="ja-JP" sz="1200" dirty="0" smtClean="0">
              <a:latin typeface="+mj-ea"/>
              <a:ea typeface="+mj-ea"/>
            </a:endParaRPr>
          </a:p>
          <a:p>
            <a:pPr lvl="1"/>
            <a:r>
              <a:rPr lang="en-US" altLang="ja-JP" sz="1200" u="sng" dirty="0">
                <a:hlinkClick r:id="rId4"/>
              </a:rPr>
              <a:t>http://</a:t>
            </a:r>
            <a:r>
              <a:rPr lang="en-US" altLang="ja-JP" sz="1200" u="sng" dirty="0" smtClean="0">
                <a:hlinkClick r:id="rId4"/>
              </a:rPr>
              <a:t>www.med-safe.jp/contents/report/index.html</a:t>
            </a:r>
            <a:endParaRPr lang="en-US" altLang="ja-JP" sz="1200" dirty="0">
              <a:latin typeface="+mj-ea"/>
              <a:ea typeface="+mj-ea"/>
            </a:endParaRPr>
          </a:p>
          <a:p>
            <a:endParaRPr lang="en-US" altLang="ja-JP" sz="1200" dirty="0" smtClean="0">
              <a:latin typeface="+mj-ea"/>
              <a:ea typeface="+mj-ea"/>
            </a:endParaRPr>
          </a:p>
          <a:p>
            <a:pPr marL="263525" indent="-263525"/>
            <a:r>
              <a:rPr lang="ja-JP" altLang="en-US" sz="1200" dirty="0">
                <a:latin typeface="+mj-ea"/>
                <a:ea typeface="+mj-ea"/>
              </a:rPr>
              <a:t>４</a:t>
            </a:r>
            <a:r>
              <a:rPr lang="ja-JP" altLang="en-US" sz="1200" dirty="0" smtClean="0">
                <a:latin typeface="+mj-ea"/>
                <a:ea typeface="+mj-ea"/>
              </a:rPr>
              <a:t>）　</a:t>
            </a:r>
            <a:r>
              <a:rPr lang="ja-JP" altLang="ja-JP" sz="1200" dirty="0" smtClean="0">
                <a:latin typeface="+mj-ea"/>
                <a:ea typeface="+mj-ea"/>
              </a:rPr>
              <a:t>カリウム</a:t>
            </a:r>
            <a:r>
              <a:rPr lang="ja-JP" altLang="ja-JP" sz="1200" dirty="0">
                <a:latin typeface="+mj-ea"/>
                <a:ea typeface="+mj-ea"/>
              </a:rPr>
              <a:t>製剤の投与方法間違い　（日本医療機能評価機構、医療安全情報　</a:t>
            </a:r>
            <a:r>
              <a:rPr lang="en-US" altLang="ja-JP" sz="1200" dirty="0">
                <a:latin typeface="+mj-ea"/>
                <a:ea typeface="+mj-ea"/>
              </a:rPr>
              <a:t>No</a:t>
            </a:r>
            <a:r>
              <a:rPr lang="ja-JP" altLang="ja-JP" sz="1200" dirty="0" err="1">
                <a:latin typeface="+mj-ea"/>
                <a:ea typeface="+mj-ea"/>
              </a:rPr>
              <a:t>．</a:t>
            </a:r>
            <a:r>
              <a:rPr lang="en-US" altLang="ja-JP" sz="1200" dirty="0">
                <a:latin typeface="+mj-ea"/>
                <a:ea typeface="+mj-ea"/>
              </a:rPr>
              <a:t>98,</a:t>
            </a:r>
            <a:r>
              <a:rPr lang="ja-JP" altLang="ja-JP" sz="1200" dirty="0">
                <a:latin typeface="+mj-ea"/>
                <a:ea typeface="+mj-ea"/>
              </a:rPr>
              <a:t>　</a:t>
            </a:r>
            <a:r>
              <a:rPr lang="en-US" altLang="ja-JP" sz="1200" dirty="0">
                <a:latin typeface="+mj-ea"/>
                <a:ea typeface="+mj-ea"/>
              </a:rPr>
              <a:t>2015</a:t>
            </a:r>
            <a:r>
              <a:rPr lang="ja-JP" altLang="ja-JP" sz="1200" dirty="0">
                <a:latin typeface="+mj-ea"/>
                <a:ea typeface="+mj-ea"/>
              </a:rPr>
              <a:t>年</a:t>
            </a:r>
            <a:r>
              <a:rPr lang="en-US" altLang="ja-JP" sz="1200" dirty="0">
                <a:latin typeface="+mj-ea"/>
                <a:ea typeface="+mj-ea"/>
              </a:rPr>
              <a:t>1</a:t>
            </a:r>
            <a:r>
              <a:rPr lang="ja-JP" altLang="ja-JP" sz="1200" dirty="0">
                <a:latin typeface="+mj-ea"/>
                <a:ea typeface="+mj-ea"/>
              </a:rPr>
              <a:t>月）</a:t>
            </a:r>
          </a:p>
          <a:p>
            <a:pPr lvl="1"/>
            <a:r>
              <a:rPr lang="en-US" altLang="ja-JP" sz="1200" u="sng" dirty="0">
                <a:latin typeface="+mj-lt"/>
                <a:ea typeface="+mj-ea"/>
                <a:hlinkClick r:id="rId2"/>
              </a:rPr>
              <a:t>http://</a:t>
            </a:r>
            <a:r>
              <a:rPr lang="en-US" altLang="ja-JP" sz="1200" u="sng" dirty="0" smtClean="0">
                <a:latin typeface="+mj-lt"/>
                <a:ea typeface="+mj-ea"/>
                <a:hlinkClick r:id="rId2"/>
              </a:rPr>
              <a:t>www.med-safe.jp/pdf/med-safe_98.pdf</a:t>
            </a:r>
            <a:endParaRPr lang="en-US" altLang="ja-JP" sz="1200" u="sng" dirty="0" smtClean="0">
              <a:latin typeface="+mj-lt"/>
              <a:ea typeface="+mj-ea"/>
            </a:endParaRPr>
          </a:p>
          <a:p>
            <a:endParaRPr lang="en-US" altLang="ja-JP" sz="1200" u="sng" dirty="0">
              <a:latin typeface="+mj-ea"/>
              <a:ea typeface="+mj-ea"/>
            </a:endParaRPr>
          </a:p>
          <a:p>
            <a:pPr marL="263525" indent="-263525"/>
            <a:r>
              <a:rPr lang="ja-JP" altLang="en-US" sz="1200" dirty="0" smtClean="0">
                <a:latin typeface="+mj-ea"/>
              </a:rPr>
              <a:t>５）　</a:t>
            </a:r>
            <a:r>
              <a:rPr lang="ja-JP" altLang="ja-JP" sz="1200" dirty="0" smtClean="0">
                <a:latin typeface="+mj-ea"/>
              </a:rPr>
              <a:t>アンプル型</a:t>
            </a:r>
            <a:r>
              <a:rPr lang="ja-JP" altLang="ja-JP" sz="1200" dirty="0">
                <a:latin typeface="+mj-ea"/>
              </a:rPr>
              <a:t>高濃度カリウム製剤の病棟および外来在庫の廃止、１０％キシロカインの病棟および外来在庫の廃止（日本医療機能評価機構認定病院 患者安全推進協議会　緊急提言 平成</a:t>
            </a:r>
            <a:r>
              <a:rPr lang="en-US" altLang="ja-JP" sz="1200" dirty="0">
                <a:latin typeface="+mj-ea"/>
              </a:rPr>
              <a:t>15</a:t>
            </a:r>
            <a:r>
              <a:rPr lang="ja-JP" altLang="ja-JP" sz="1200" dirty="0">
                <a:latin typeface="+mj-ea"/>
              </a:rPr>
              <a:t>年</a:t>
            </a:r>
            <a:r>
              <a:rPr lang="en-US" altLang="ja-JP" sz="1200" dirty="0">
                <a:latin typeface="+mj-ea"/>
              </a:rPr>
              <a:t>12</a:t>
            </a:r>
            <a:r>
              <a:rPr lang="ja-JP" altLang="ja-JP" sz="1200" dirty="0">
                <a:latin typeface="+mj-ea"/>
              </a:rPr>
              <a:t>月</a:t>
            </a:r>
            <a:r>
              <a:rPr lang="en-US" altLang="ja-JP" sz="1200" dirty="0">
                <a:latin typeface="+mj-ea"/>
              </a:rPr>
              <a:t>18</a:t>
            </a:r>
            <a:r>
              <a:rPr lang="ja-JP" altLang="ja-JP" sz="1200" dirty="0">
                <a:latin typeface="+mj-ea"/>
              </a:rPr>
              <a:t>日）</a:t>
            </a:r>
          </a:p>
          <a:p>
            <a:pPr lvl="1"/>
            <a:r>
              <a:rPr lang="en-US" altLang="ja-JP" sz="1200" u="sng" dirty="0">
                <a:latin typeface="+mj-lt"/>
                <a:hlinkClick r:id="rId5"/>
              </a:rPr>
              <a:t>https://www.psp.jcqhc.or.jp/readfile.php?path=/statics/teigen/kinkyuteigen200704051025761.pdf</a:t>
            </a:r>
            <a:endParaRPr lang="ja-JP" altLang="ja-JP" sz="1200" dirty="0">
              <a:latin typeface="+mj-lt"/>
            </a:endParaRPr>
          </a:p>
          <a:p>
            <a:endParaRPr lang="en-US" altLang="ja-JP" sz="1200" dirty="0" smtClean="0">
              <a:latin typeface="+mj-ea"/>
              <a:ea typeface="+mj-ea"/>
            </a:endParaRPr>
          </a:p>
          <a:p>
            <a:pPr marL="273050" indent="-273050"/>
            <a:r>
              <a:rPr lang="ja-JP" altLang="en-US" sz="1200" dirty="0" smtClean="0">
                <a:latin typeface="+mj-ea"/>
                <a:ea typeface="+mj-ea"/>
              </a:rPr>
              <a:t>６）　</a:t>
            </a:r>
            <a:r>
              <a:rPr lang="en-US" altLang="ja-JP" sz="1200" dirty="0">
                <a:latin typeface="+mj-ea"/>
                <a:ea typeface="+mj-ea"/>
              </a:rPr>
              <a:t>ISMP List of High-Alert </a:t>
            </a:r>
            <a:r>
              <a:rPr lang="en-US" altLang="ja-JP" sz="1200" dirty="0" smtClean="0">
                <a:latin typeface="+mj-ea"/>
                <a:ea typeface="+mj-ea"/>
              </a:rPr>
              <a:t>Medications</a:t>
            </a:r>
            <a:r>
              <a:rPr lang="ja-JP" altLang="en-US" sz="1200" dirty="0">
                <a:latin typeface="+mj-ea"/>
                <a:ea typeface="+mj-ea"/>
              </a:rPr>
              <a:t> </a:t>
            </a:r>
            <a:r>
              <a:rPr lang="en-US" altLang="ja-JP" sz="1200" dirty="0">
                <a:latin typeface="+mj-ea"/>
                <a:ea typeface="+mj-ea"/>
              </a:rPr>
              <a:t>in Acute Care </a:t>
            </a:r>
            <a:r>
              <a:rPr lang="en-US" altLang="ja-JP" sz="1200" dirty="0" smtClean="0">
                <a:latin typeface="+mj-ea"/>
                <a:ea typeface="+mj-ea"/>
              </a:rPr>
              <a:t>Settings</a:t>
            </a:r>
          </a:p>
          <a:p>
            <a:pPr marL="442913" indent="-7938"/>
            <a:r>
              <a:rPr lang="en-US" altLang="ja-JP" sz="1200" dirty="0">
                <a:latin typeface="+mj-lt"/>
                <a:ea typeface="+mj-ea"/>
                <a:hlinkClick r:id="rId6"/>
              </a:rPr>
              <a:t>http://</a:t>
            </a:r>
            <a:r>
              <a:rPr lang="en-US" altLang="ja-JP" sz="1200" dirty="0" smtClean="0">
                <a:latin typeface="+mj-lt"/>
                <a:ea typeface="+mj-ea"/>
                <a:hlinkClick r:id="rId6"/>
              </a:rPr>
              <a:t>www.ismp.org/tools/highalertmedications.pdf</a:t>
            </a:r>
            <a:endParaRPr lang="en-US" altLang="ja-JP" sz="1200" dirty="0" smtClean="0">
              <a:latin typeface="+mj-lt"/>
              <a:ea typeface="+mj-ea"/>
            </a:endParaRPr>
          </a:p>
          <a:p>
            <a:pPr marL="273050" indent="-273050"/>
            <a:r>
              <a:rPr lang="ja-JP" altLang="en-US" sz="1200" dirty="0">
                <a:latin typeface="+mj-ea"/>
                <a:ea typeface="+mj-ea"/>
              </a:rPr>
              <a:t>　</a:t>
            </a:r>
            <a:r>
              <a:rPr lang="ja-JP" altLang="en-US" sz="1200" dirty="0" smtClean="0">
                <a:latin typeface="+mj-ea"/>
                <a:ea typeface="+mj-ea"/>
              </a:rPr>
              <a:t>　　</a:t>
            </a:r>
            <a:r>
              <a:rPr lang="en-US" altLang="ja-JP" sz="1200" dirty="0" smtClean="0">
                <a:latin typeface="+mj-ea"/>
                <a:ea typeface="+mj-ea"/>
              </a:rPr>
              <a:t>ISMP</a:t>
            </a:r>
            <a:r>
              <a:rPr lang="ja-JP" altLang="en-US" sz="1200" dirty="0" smtClean="0">
                <a:latin typeface="+mj-ea"/>
                <a:ea typeface="+mj-ea"/>
              </a:rPr>
              <a:t> </a:t>
            </a:r>
            <a:r>
              <a:rPr lang="en-US" altLang="ja-JP" sz="1200" dirty="0">
                <a:latin typeface="+mj-ea"/>
                <a:ea typeface="+mj-ea"/>
              </a:rPr>
              <a:t>Pathways </a:t>
            </a:r>
            <a:r>
              <a:rPr lang="en-US" altLang="ja-JP" sz="1200" dirty="0" smtClean="0">
                <a:latin typeface="+mj-ea"/>
                <a:ea typeface="+mj-ea"/>
              </a:rPr>
              <a:t>for</a:t>
            </a:r>
            <a:r>
              <a:rPr lang="ja-JP" altLang="en-US" sz="1200" dirty="0" smtClean="0">
                <a:latin typeface="+mj-ea"/>
                <a:ea typeface="+mj-ea"/>
              </a:rPr>
              <a:t> </a:t>
            </a:r>
            <a:r>
              <a:rPr lang="en-US" altLang="ja-JP" sz="1200" dirty="0" smtClean="0">
                <a:latin typeface="+mj-ea"/>
                <a:ea typeface="+mj-ea"/>
              </a:rPr>
              <a:t>Medication Safety</a:t>
            </a:r>
            <a:r>
              <a:rPr lang="ja-JP" altLang="en-US" sz="1200" dirty="0" smtClean="0">
                <a:latin typeface="+mj-ea"/>
                <a:ea typeface="+mj-ea"/>
              </a:rPr>
              <a:t>　</a:t>
            </a:r>
            <a:r>
              <a:rPr lang="en-US" altLang="ja-JP" sz="1200" dirty="0" smtClean="0">
                <a:latin typeface="+mj-ea"/>
                <a:ea typeface="+mj-ea"/>
              </a:rPr>
              <a:t>(1.G.8 </a:t>
            </a:r>
            <a:r>
              <a:rPr lang="ja-JP" altLang="en-US" sz="1200" dirty="0" smtClean="0">
                <a:latin typeface="+mj-ea"/>
                <a:ea typeface="+mj-ea"/>
              </a:rPr>
              <a:t>　</a:t>
            </a:r>
            <a:r>
              <a:rPr lang="en-US" altLang="ja-JP" sz="1200" dirty="0" smtClean="0">
                <a:latin typeface="+mj-ea"/>
                <a:ea typeface="+mj-ea"/>
              </a:rPr>
              <a:t>pp.66)</a:t>
            </a:r>
          </a:p>
          <a:p>
            <a:pPr marL="273050" indent="-273050"/>
            <a:r>
              <a:rPr lang="ja-JP" altLang="en-US" sz="1200" dirty="0" smtClean="0">
                <a:latin typeface="+mj-ea"/>
                <a:ea typeface="+mj-ea"/>
              </a:rPr>
              <a:t>         </a:t>
            </a:r>
            <a:r>
              <a:rPr lang="en-US" altLang="ja-JP" sz="1200" dirty="0">
                <a:latin typeface="+mj-lt"/>
                <a:ea typeface="+mj-ea"/>
                <a:hlinkClick r:id="rId7"/>
              </a:rPr>
              <a:t>http://</a:t>
            </a:r>
            <a:r>
              <a:rPr lang="en-US" altLang="ja-JP" sz="1200" dirty="0" smtClean="0">
                <a:latin typeface="+mj-lt"/>
                <a:ea typeface="+mj-ea"/>
                <a:hlinkClick r:id="rId7"/>
              </a:rPr>
              <a:t>www.ismp.org/tools/pathwaysection1.pdf</a:t>
            </a:r>
            <a:endParaRPr lang="en-US" altLang="ja-JP" sz="1200" dirty="0" smtClean="0">
              <a:latin typeface="+mj-lt"/>
              <a:ea typeface="+mj-ea"/>
            </a:endParaRPr>
          </a:p>
          <a:p>
            <a:pPr marL="273050" indent="-273050"/>
            <a:r>
              <a:rPr lang="ja-JP" altLang="en-US" sz="1200" dirty="0" smtClean="0">
                <a:latin typeface="+mj-ea"/>
                <a:ea typeface="+mj-ea"/>
              </a:rPr>
              <a:t>      </a:t>
            </a:r>
            <a:r>
              <a:rPr lang="en-US" altLang="ja-JP" sz="1200" dirty="0" smtClean="0">
                <a:latin typeface="+mj-ea"/>
                <a:ea typeface="+mj-ea"/>
              </a:rPr>
              <a:t>(ISMP</a:t>
            </a:r>
            <a:r>
              <a:rPr lang="ja-JP" altLang="en-US" sz="1200" dirty="0" smtClean="0">
                <a:latin typeface="+mj-ea"/>
                <a:ea typeface="+mj-ea"/>
              </a:rPr>
              <a:t>による　高濃度</a:t>
            </a:r>
            <a:r>
              <a:rPr lang="en-US" altLang="ja-JP" sz="1200" dirty="0" err="1" smtClean="0">
                <a:latin typeface="+mj-ea"/>
                <a:ea typeface="+mj-ea"/>
              </a:rPr>
              <a:t>NaCl</a:t>
            </a:r>
            <a:r>
              <a:rPr lang="ja-JP" altLang="en-US" sz="1200" dirty="0" smtClean="0">
                <a:latin typeface="+mj-ea"/>
                <a:ea typeface="+mj-ea"/>
              </a:rPr>
              <a:t>の取り扱いについて　毎年改訂されています）</a:t>
            </a:r>
            <a:endParaRPr lang="en-US" altLang="ja-JP" sz="1200" dirty="0">
              <a:latin typeface="+mj-ea"/>
              <a:ea typeface="+mj-ea"/>
            </a:endParaRPr>
          </a:p>
          <a:p>
            <a:pPr marL="273050" indent="-273050"/>
            <a:endParaRPr lang="en-US" altLang="ja-JP" sz="1200" dirty="0">
              <a:latin typeface="+mj-ea"/>
              <a:ea typeface="+mj-ea"/>
            </a:endParaRPr>
          </a:p>
          <a:p>
            <a:pPr marL="273050" indent="-273050"/>
            <a:r>
              <a:rPr lang="ja-JP" altLang="en-US" sz="1200" dirty="0">
                <a:latin typeface="+mj-ea"/>
                <a:ea typeface="+mj-ea"/>
              </a:rPr>
              <a:t>７</a:t>
            </a:r>
            <a:r>
              <a:rPr lang="ja-JP" altLang="en-US" sz="1200" dirty="0" smtClean="0">
                <a:latin typeface="+mj-ea"/>
                <a:ea typeface="+mj-ea"/>
              </a:rPr>
              <a:t>）　</a:t>
            </a:r>
            <a:r>
              <a:rPr lang="ja-JP" altLang="en-US" sz="1200" dirty="0" smtClean="0"/>
              <a:t>医療</a:t>
            </a:r>
            <a:r>
              <a:rPr lang="ja-JP" altLang="en-US" sz="1200" dirty="0"/>
              <a:t>機関における医療事故防止対策の強化・徹底について </a:t>
            </a:r>
            <a:r>
              <a:rPr lang="ja-JP" altLang="en-US" sz="1200" dirty="0" smtClean="0"/>
              <a:t>（</a:t>
            </a:r>
            <a:r>
              <a:rPr lang="ja-JP" altLang="en-US" sz="1200" dirty="0"/>
              <a:t>厚生</a:t>
            </a:r>
            <a:r>
              <a:rPr lang="ja-JP" altLang="en-US" sz="1200" dirty="0" smtClean="0"/>
              <a:t>労働省医政局長　通達　平成</a:t>
            </a:r>
            <a:r>
              <a:rPr lang="en-US" altLang="ja-JP" sz="1200" dirty="0" smtClean="0"/>
              <a:t>16</a:t>
            </a:r>
            <a:r>
              <a:rPr lang="ja-JP" altLang="en-US" sz="1200" dirty="0" smtClean="0"/>
              <a:t>年</a:t>
            </a:r>
            <a:r>
              <a:rPr lang="en-US" altLang="ja-JP" sz="1200" dirty="0" smtClean="0"/>
              <a:t>6</a:t>
            </a:r>
            <a:r>
              <a:rPr lang="ja-JP" altLang="en-US" sz="1200" dirty="0" smtClean="0"/>
              <a:t>月</a:t>
            </a:r>
            <a:r>
              <a:rPr lang="en-US" altLang="ja-JP" sz="1200" dirty="0" smtClean="0"/>
              <a:t>2</a:t>
            </a:r>
            <a:r>
              <a:rPr lang="ja-JP" altLang="en-US" sz="1200" dirty="0" smtClean="0"/>
              <a:t>日）、医薬品関連医療事故防止対策の強化・徹底について（厚生労働省医薬食品局長　通達　平成</a:t>
            </a:r>
            <a:r>
              <a:rPr lang="en-US" altLang="ja-JP" sz="1200" dirty="0" smtClean="0"/>
              <a:t>16</a:t>
            </a:r>
            <a:r>
              <a:rPr lang="ja-JP" altLang="en-US" sz="1200" dirty="0" smtClean="0"/>
              <a:t>年</a:t>
            </a:r>
            <a:r>
              <a:rPr lang="en-US" altLang="ja-JP" sz="1200" dirty="0" smtClean="0"/>
              <a:t>6</a:t>
            </a:r>
            <a:r>
              <a:rPr lang="ja-JP" altLang="en-US" sz="1200" dirty="0" smtClean="0"/>
              <a:t>月</a:t>
            </a:r>
            <a:r>
              <a:rPr lang="en-US" altLang="ja-JP" sz="1200" dirty="0" smtClean="0"/>
              <a:t>2</a:t>
            </a:r>
            <a:r>
              <a:rPr lang="ja-JP" altLang="en-US" sz="1200" dirty="0" smtClean="0"/>
              <a:t>日）</a:t>
            </a:r>
            <a:endParaRPr lang="en-US" altLang="ja-JP" sz="1200" dirty="0" smtClean="0"/>
          </a:p>
          <a:p>
            <a:pPr marL="450850"/>
            <a:r>
              <a:rPr lang="en-US" altLang="ja-JP" sz="1200" dirty="0" smtClean="0">
                <a:hlinkClick r:id="rId8"/>
              </a:rPr>
              <a:t>http</a:t>
            </a:r>
            <a:r>
              <a:rPr lang="en-US" altLang="ja-JP" sz="1200" dirty="0">
                <a:hlinkClick r:id="rId8"/>
              </a:rPr>
              <a:t>://</a:t>
            </a:r>
            <a:r>
              <a:rPr lang="en-US" altLang="ja-JP" sz="1200" dirty="0" smtClean="0">
                <a:hlinkClick r:id="rId8"/>
              </a:rPr>
              <a:t>www.mhlw.go.jp/topics/bukyoku/isei/i-anzen/hourei/dl/040602-1.pdf</a:t>
            </a:r>
            <a:endParaRPr lang="en-US" altLang="ja-JP" sz="1200" dirty="0"/>
          </a:p>
          <a:p>
            <a:endParaRPr lang="en-US" altLang="ja-JP" sz="1200" dirty="0" smtClean="0"/>
          </a:p>
          <a:p>
            <a:r>
              <a:rPr lang="ja-JP" altLang="en-US" sz="1200" dirty="0" smtClean="0"/>
              <a:t>８</a:t>
            </a:r>
            <a:r>
              <a:rPr lang="ja-JP" altLang="ja-JP" sz="1200" dirty="0" smtClean="0"/>
              <a:t>）</a:t>
            </a:r>
            <a:r>
              <a:rPr lang="ja-JP" altLang="en-US" sz="1200" dirty="0" smtClean="0"/>
              <a:t>　</a:t>
            </a:r>
            <a:r>
              <a:rPr lang="ja-JP" altLang="ja-JP" sz="1200" dirty="0" smtClean="0"/>
              <a:t>製剤</a:t>
            </a:r>
            <a:r>
              <a:rPr lang="ja-JP" altLang="ja-JP" sz="1200" dirty="0"/>
              <a:t>の</a:t>
            </a:r>
            <a:r>
              <a:rPr lang="ja-JP" altLang="ja-JP" sz="1200" dirty="0" smtClean="0"/>
              <a:t>写真</a:t>
            </a:r>
            <a:r>
              <a:rPr lang="ja-JP" altLang="en-US" sz="1200" dirty="0" smtClean="0"/>
              <a:t>：</a:t>
            </a:r>
            <a:r>
              <a:rPr lang="ja-JP" altLang="ja-JP" sz="1200" dirty="0" smtClean="0"/>
              <a:t>各製薬</a:t>
            </a:r>
            <a:r>
              <a:rPr lang="ja-JP" altLang="ja-JP" sz="1200" dirty="0"/>
              <a:t>会社のホームページから引用（平成</a:t>
            </a:r>
            <a:r>
              <a:rPr lang="en-US" altLang="ja-JP" sz="1200" dirty="0"/>
              <a:t>27</a:t>
            </a:r>
            <a:r>
              <a:rPr lang="ja-JP" altLang="ja-JP" sz="1200" dirty="0"/>
              <a:t>年</a:t>
            </a:r>
            <a:r>
              <a:rPr lang="en-US" altLang="ja-JP" sz="1200" dirty="0"/>
              <a:t>9</a:t>
            </a:r>
            <a:r>
              <a:rPr lang="ja-JP" altLang="ja-JP" sz="1200" dirty="0"/>
              <a:t>月</a:t>
            </a:r>
            <a:r>
              <a:rPr lang="en-US" altLang="ja-JP" sz="1200" dirty="0"/>
              <a:t>1</a:t>
            </a:r>
            <a:r>
              <a:rPr lang="ja-JP" altLang="ja-JP" sz="1200" dirty="0"/>
              <a:t>日現在</a:t>
            </a:r>
            <a:r>
              <a:rPr lang="ja-JP" altLang="ja-JP" sz="1200" dirty="0" smtClean="0"/>
              <a:t>）</a:t>
            </a:r>
            <a:endParaRPr lang="en-US" altLang="ja-JP" sz="1200" dirty="0" smtClean="0"/>
          </a:p>
          <a:p>
            <a:endParaRPr lang="en-US" altLang="ja-JP" sz="1200" dirty="0"/>
          </a:p>
          <a:p>
            <a:r>
              <a:rPr lang="ja-JP" altLang="en-US" sz="1200" dirty="0"/>
              <a:t> </a:t>
            </a:r>
            <a:r>
              <a:rPr lang="ja-JP" altLang="en-US" sz="1200" dirty="0" smtClean="0"/>
              <a:t>９）　作成</a:t>
            </a:r>
            <a:r>
              <a:rPr lang="ja-JP" altLang="en-US" sz="1200" dirty="0"/>
              <a:t>にあたり，新大阪病院内科喜田裕也先生から助言を</a:t>
            </a:r>
            <a:r>
              <a:rPr lang="ja-JP" altLang="en-US" sz="1200" dirty="0" smtClean="0"/>
              <a:t>いただ</a:t>
            </a:r>
            <a:r>
              <a:rPr lang="ja-JP" altLang="en-US" sz="1200" dirty="0"/>
              <a:t>きました</a:t>
            </a:r>
            <a:endParaRPr lang="en-US" altLang="ja-JP" sz="1200" dirty="0"/>
          </a:p>
        </p:txBody>
      </p:sp>
      <p:sp>
        <p:nvSpPr>
          <p:cNvPr id="2" name="Rectangle 1"/>
          <p:cNvSpPr>
            <a:spLocks noChangeArrowheads="1"/>
          </p:cNvSpPr>
          <p:nvPr/>
        </p:nvSpPr>
        <p:spPr bwMode="auto">
          <a:xfrm>
            <a:off x="404037" y="7051148"/>
            <a:ext cx="6138277" cy="1945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smtClean="0">
                <a:ln>
                  <a:noFill/>
                </a:ln>
                <a:effectLst/>
                <a:latin typeface="+mj-ea"/>
                <a:ea typeface="+mj-ea"/>
                <a:cs typeface="ＭＳ Ｐゴシック" pitchFamily="50" charset="-128"/>
              </a:rPr>
              <a:t>注意事項・免責事項</a:t>
            </a:r>
            <a:endParaRPr kumimoji="1" lang="en-US" altLang="ja-JP" sz="900" b="0" i="0" u="none" strike="noStrike" cap="none" normalizeH="0" baseline="0" dirty="0" smtClean="0">
              <a:ln>
                <a:noFill/>
              </a:ln>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ja-JP" sz="900" b="0" i="0" u="none" strike="noStrike" cap="none" normalizeH="0" baseline="0" dirty="0" smtClean="0">
              <a:ln>
                <a:noFill/>
              </a:ln>
              <a:effectLst/>
              <a:latin typeface="+mj-ea"/>
              <a:ea typeface="+mj-ea"/>
              <a:cs typeface="ＭＳ Ｐゴシック" pitchFamily="50" charset="-128"/>
            </a:endParaRPr>
          </a:p>
          <a:p>
            <a:pPr marL="1714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ja-JP" sz="900" b="0" i="0" u="none" strike="noStrike" cap="none" normalizeH="0" baseline="0" dirty="0" smtClean="0">
                <a:ln>
                  <a:noFill/>
                </a:ln>
                <a:effectLst/>
                <a:latin typeface="+mj-ea"/>
                <a:ea typeface="+mj-ea"/>
                <a:cs typeface="ＭＳ Ｐゴシック" pitchFamily="50" charset="-128"/>
              </a:rPr>
              <a:t>本ツールの著作権は、</a:t>
            </a:r>
            <a:r>
              <a:rPr kumimoji="1" lang="ja-JP" altLang="en-US" sz="900" b="0" i="0" u="none" strike="noStrike" cap="none" normalizeH="0" baseline="0" dirty="0" smtClean="0">
                <a:ln>
                  <a:noFill/>
                </a:ln>
                <a:effectLst/>
                <a:latin typeface="+mj-ea"/>
                <a:ea typeface="+mj-ea"/>
                <a:cs typeface="ＭＳ Ｐゴシック" pitchFamily="50" charset="-128"/>
              </a:rPr>
              <a:t>医療安全全国共同行動</a:t>
            </a:r>
            <a:r>
              <a:rPr kumimoji="1" lang="ja-JP" altLang="ja-JP" sz="900" b="0" i="0" u="none" strike="noStrike" cap="none" normalizeH="0" baseline="0" dirty="0" smtClean="0">
                <a:ln>
                  <a:noFill/>
                </a:ln>
                <a:effectLst/>
                <a:latin typeface="+mj-ea"/>
                <a:ea typeface="+mj-ea"/>
                <a:cs typeface="ＭＳ Ｐゴシック" pitchFamily="50" charset="-128"/>
              </a:rPr>
              <a:t>に帰属します。</a:t>
            </a:r>
          </a:p>
          <a:p>
            <a:pPr marL="1714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ja-JP" sz="900" b="0" i="0" u="none" strike="noStrike" cap="none" normalizeH="0" baseline="0" dirty="0" smtClean="0">
                <a:ln>
                  <a:noFill/>
                </a:ln>
                <a:effectLst/>
                <a:latin typeface="+mj-ea"/>
                <a:ea typeface="+mj-ea"/>
                <a:cs typeface="ＭＳ Ｐゴシック" pitchFamily="50" charset="-128"/>
              </a:rPr>
              <a:t>医療を提供する現場において医療従事者や職員の教育や研修や指導のために、本</a:t>
            </a:r>
            <a:r>
              <a:rPr kumimoji="1" lang="ja-JP" altLang="en-US" sz="900" b="0" i="0" u="none" strike="noStrike" cap="none" normalizeH="0" baseline="0" dirty="0" smtClean="0">
                <a:ln>
                  <a:noFill/>
                </a:ln>
                <a:effectLst/>
                <a:latin typeface="+mj-ea"/>
                <a:ea typeface="+mj-ea"/>
                <a:cs typeface="ＭＳ Ｐゴシック" pitchFamily="50" charset="-128"/>
              </a:rPr>
              <a:t>ツール</a:t>
            </a:r>
            <a:r>
              <a:rPr kumimoji="1" lang="ja-JP" altLang="ja-JP" sz="900" b="0" i="0" u="none" strike="noStrike" cap="none" normalizeH="0" baseline="0" dirty="0" smtClean="0">
                <a:ln>
                  <a:noFill/>
                </a:ln>
                <a:effectLst/>
                <a:latin typeface="+mj-ea"/>
                <a:ea typeface="+mj-ea"/>
                <a:cs typeface="ＭＳ Ｐゴシック" pitchFamily="50" charset="-128"/>
              </a:rPr>
              <a:t>の一部または全部をご使用いただく場合は、特別な許諾なく、自由にご使用可能です。</a:t>
            </a:r>
          </a:p>
          <a:p>
            <a:pPr marL="1714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ja-JP" sz="900" b="0" i="0" u="none" strike="noStrike" cap="none" normalizeH="0" baseline="0" dirty="0" smtClean="0">
                <a:ln>
                  <a:noFill/>
                </a:ln>
                <a:effectLst/>
                <a:latin typeface="+mj-ea"/>
                <a:ea typeface="+mj-ea"/>
                <a:cs typeface="ＭＳ Ｐゴシック" pitchFamily="50" charset="-128"/>
              </a:rPr>
              <a:t>商用目的の複製、公開、送信、頒布、譲渡、貸与、翻訳、転載、再利用を禁じます。</a:t>
            </a:r>
          </a:p>
          <a:p>
            <a:pPr marL="1714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ja-JP" sz="900" b="0" i="0" u="none" strike="noStrike" cap="none" normalizeH="0" baseline="0" dirty="0" smtClean="0">
                <a:ln>
                  <a:noFill/>
                </a:ln>
                <a:effectLst/>
                <a:latin typeface="+mj-ea"/>
                <a:ea typeface="+mj-ea"/>
                <a:cs typeface="ＭＳ Ｐゴシック" pitchFamily="50" charset="-128"/>
              </a:rPr>
              <a:t>Power Point版は内容が変更可能となっているため、入手後の内容の評価・変更・使用については自己責任でご使用下さい。また、記載内容の瑕疵に関して、</a:t>
            </a:r>
            <a:r>
              <a:rPr kumimoji="1" lang="ja-JP" altLang="en-US" sz="900" b="0" i="0" u="none" strike="noStrike" cap="none" normalizeH="0" baseline="0" dirty="0" smtClean="0">
                <a:ln>
                  <a:noFill/>
                </a:ln>
                <a:effectLst/>
                <a:latin typeface="+mj-ea"/>
                <a:ea typeface="+mj-ea"/>
                <a:cs typeface="ＭＳ Ｐゴシック" pitchFamily="50" charset="-128"/>
              </a:rPr>
              <a:t>医療安全全国共同行動</a:t>
            </a:r>
            <a:r>
              <a:rPr kumimoji="1" lang="ja-JP" altLang="ja-JP" sz="900" b="0" i="0" u="none" strike="noStrike" cap="none" normalizeH="0" baseline="0" dirty="0" smtClean="0">
                <a:ln>
                  <a:noFill/>
                </a:ln>
                <a:effectLst/>
                <a:latin typeface="+mj-ea"/>
                <a:ea typeface="+mj-ea"/>
                <a:cs typeface="ＭＳ Ｐゴシック" pitchFamily="50" charset="-128"/>
              </a:rPr>
              <a:t>は一切の責務を負いません。</a:t>
            </a:r>
            <a:endParaRPr kumimoji="1" lang="en-US" altLang="ja-JP" sz="900" b="0" i="0" u="none" strike="noStrike" cap="none" normalizeH="0" baseline="0" dirty="0" smtClean="0">
              <a:ln>
                <a:noFill/>
              </a:ln>
              <a:effectLst/>
              <a:latin typeface="+mj-ea"/>
              <a:ea typeface="+mj-ea"/>
              <a:cs typeface="ＭＳ Ｐゴシック" pitchFamily="50" charset="-128"/>
            </a:endParaRPr>
          </a:p>
          <a:p>
            <a:pPr marL="1714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1" lang="en-US" altLang="ja-JP" sz="900" b="0" i="0" u="none" strike="noStrike" cap="none" normalizeH="0" baseline="0" dirty="0" smtClean="0">
              <a:ln>
                <a:noFill/>
              </a:ln>
              <a:effectLst/>
              <a:latin typeface="+mj-ea"/>
              <a:ea typeface="+mj-ea"/>
              <a:cs typeface="ＭＳ Ｐゴシック" pitchFamily="50" charset="-128"/>
            </a:endParaRPr>
          </a:p>
          <a:p>
            <a:pPr marL="171450" lvl="2" indent="-171450" eaLnBrk="0" fontAlgn="base" hangingPunct="0">
              <a:spcBef>
                <a:spcPct val="0"/>
              </a:spcBef>
              <a:spcAft>
                <a:spcPct val="0"/>
              </a:spcAft>
              <a:buFont typeface="Arial" panose="020B0604020202020204" pitchFamily="34" charset="0"/>
              <a:buChar char="•"/>
            </a:pPr>
            <a:r>
              <a:rPr lang="ja-JP" altLang="en-US" sz="900" dirty="0" smtClean="0">
                <a:latin typeface="+mj-ea"/>
                <a:ea typeface="+mj-ea"/>
                <a:cs typeface="ＭＳ Ｐゴシック" pitchFamily="50" charset="-128"/>
              </a:rPr>
              <a:t>この</a:t>
            </a:r>
            <a:r>
              <a:rPr lang="ja-JP" altLang="en-US" sz="900" dirty="0">
                <a:latin typeface="+mj-ea"/>
                <a:ea typeface="+mj-ea"/>
                <a:cs typeface="ＭＳ Ｐゴシック" pitchFamily="50" charset="-128"/>
              </a:rPr>
              <a:t>情報の作成に当たり</a:t>
            </a:r>
            <a:r>
              <a:rPr lang="en-US" altLang="ja-JP" sz="900" dirty="0">
                <a:latin typeface="+mj-ea"/>
                <a:ea typeface="+mj-ea"/>
                <a:cs typeface="ＭＳ Ｐゴシック" pitchFamily="50" charset="-128"/>
              </a:rPr>
              <a:t>,</a:t>
            </a:r>
            <a:r>
              <a:rPr lang="ja-JP" altLang="en-US" sz="900" dirty="0">
                <a:latin typeface="+mj-ea"/>
                <a:ea typeface="+mj-ea"/>
                <a:cs typeface="ＭＳ Ｐゴシック" pitchFamily="50" charset="-128"/>
              </a:rPr>
              <a:t>作成時における正確性については万全を期しておりますが、その内容を将来</a:t>
            </a:r>
            <a:r>
              <a:rPr lang="ja-JP" altLang="en-US" sz="900" dirty="0" smtClean="0">
                <a:latin typeface="+mj-ea"/>
                <a:ea typeface="+mj-ea"/>
                <a:cs typeface="ＭＳ Ｐゴシック" pitchFamily="50" charset="-128"/>
              </a:rPr>
              <a:t>にわたり</a:t>
            </a:r>
            <a:r>
              <a:rPr lang="ja-JP" altLang="en-US" sz="900" dirty="0">
                <a:latin typeface="+mj-ea"/>
                <a:ea typeface="+mj-ea"/>
                <a:cs typeface="ＭＳ Ｐゴシック" pitchFamily="50" charset="-128"/>
              </a:rPr>
              <a:t>保証するものではありません。</a:t>
            </a:r>
          </a:p>
          <a:p>
            <a:pPr marL="171450" lvl="2" indent="-171450" eaLnBrk="0" fontAlgn="base" hangingPunct="0">
              <a:spcBef>
                <a:spcPct val="0"/>
              </a:spcBef>
              <a:spcAft>
                <a:spcPct val="0"/>
              </a:spcAft>
              <a:buFont typeface="Arial" panose="020B0604020202020204" pitchFamily="34" charset="0"/>
              <a:buChar char="•"/>
            </a:pPr>
            <a:r>
              <a:rPr lang="ja-JP" altLang="en-US" sz="900" dirty="0" smtClean="0">
                <a:latin typeface="+mj-ea"/>
                <a:ea typeface="+mj-ea"/>
                <a:cs typeface="ＭＳ Ｐゴシック" pitchFamily="50" charset="-128"/>
              </a:rPr>
              <a:t>この</a:t>
            </a:r>
            <a:r>
              <a:rPr lang="ja-JP" altLang="en-US" sz="900" dirty="0">
                <a:latin typeface="+mj-ea"/>
                <a:ea typeface="+mj-ea"/>
                <a:cs typeface="ＭＳ Ｐゴシック" pitchFamily="50" charset="-128"/>
              </a:rPr>
              <a:t>情報は、医療従事者の裁量を制限したり、医療従事者に義務や責任を課したりするものではなく</a:t>
            </a:r>
            <a:r>
              <a:rPr lang="ja-JP" altLang="en-US" sz="900" dirty="0" smtClean="0">
                <a:latin typeface="+mj-ea"/>
                <a:ea typeface="+mj-ea"/>
                <a:cs typeface="ＭＳ Ｐゴシック" pitchFamily="50" charset="-128"/>
              </a:rPr>
              <a:t>、あく</a:t>
            </a:r>
            <a:r>
              <a:rPr lang="ja-JP" altLang="en-US" sz="900" dirty="0">
                <a:latin typeface="+mj-ea"/>
                <a:ea typeface="+mj-ea"/>
                <a:cs typeface="ＭＳ Ｐゴシック" pitchFamily="50" charset="-128"/>
              </a:rPr>
              <a:t>まで医療従事者に対し、医薬品、医療機器の安全使用の推進を支援する情報として作成した</a:t>
            </a:r>
            <a:r>
              <a:rPr lang="ja-JP" altLang="en-US" sz="900" dirty="0" smtClean="0">
                <a:latin typeface="+mj-ea"/>
                <a:ea typeface="+mj-ea"/>
                <a:cs typeface="ＭＳ Ｐゴシック" pitchFamily="50" charset="-128"/>
              </a:rPr>
              <a:t>ものです。</a:t>
            </a:r>
            <a:endParaRPr kumimoji="1" lang="ja-JP" altLang="ja-JP" sz="900" b="0" i="0" u="none" strike="noStrike" cap="none" normalizeH="0" baseline="0" dirty="0" smtClean="0">
              <a:ln>
                <a:noFill/>
              </a:ln>
              <a:effectLst/>
              <a:latin typeface="+mj-ea"/>
              <a:ea typeface="+mj-ea"/>
              <a:cs typeface="ＭＳ Ｐゴシック" pitchFamily="50" charset="-128"/>
            </a:endParaRPr>
          </a:p>
        </p:txBody>
      </p:sp>
      <p:sp>
        <p:nvSpPr>
          <p:cNvPr id="5" name="テキスト ボックス 4"/>
          <p:cNvSpPr txBox="1"/>
          <p:nvPr/>
        </p:nvSpPr>
        <p:spPr>
          <a:xfrm>
            <a:off x="5476842" y="0"/>
            <a:ext cx="1233030" cy="276999"/>
          </a:xfrm>
          <a:prstGeom prst="rect">
            <a:avLst/>
          </a:prstGeom>
          <a:noFill/>
        </p:spPr>
        <p:txBody>
          <a:bodyPr wrap="none" rtlCol="0">
            <a:spAutoFit/>
          </a:bodyPr>
          <a:lstStyle/>
          <a:p>
            <a:pPr algn="ctr"/>
            <a:r>
              <a:rPr kumimoji="1" lang="ja-JP" altLang="en-US" sz="1200" dirty="0" smtClean="0"/>
              <a:t>医療</a:t>
            </a:r>
            <a:r>
              <a:rPr lang="ja-JP" altLang="en-US" sz="1200" dirty="0"/>
              <a:t>安全提言</a:t>
            </a:r>
            <a:r>
              <a:rPr kumimoji="1" lang="en-US" altLang="ja-JP" sz="1200" dirty="0" smtClean="0"/>
              <a:t>-7</a:t>
            </a:r>
          </a:p>
        </p:txBody>
      </p:sp>
    </p:spTree>
    <p:extLst>
      <p:ext uri="{BB962C8B-B14F-4D97-AF65-F5344CB8AC3E}">
        <p14:creationId xmlns:p14="http://schemas.microsoft.com/office/powerpoint/2010/main" val="1433260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1689</Words>
  <Application>Microsoft Office PowerPoint</Application>
  <PresentationFormat>画面に合わせる (4:3)</PresentationFormat>
  <Paragraphs>220</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agatsuma</dc:creator>
  <cp:lastModifiedBy>TAKAHIKO SUGANO</cp:lastModifiedBy>
  <cp:revision>73</cp:revision>
  <dcterms:created xsi:type="dcterms:W3CDTF">2015-08-26T10:17:15Z</dcterms:created>
  <dcterms:modified xsi:type="dcterms:W3CDTF">2015-09-17T03:45:17Z</dcterms:modified>
</cp:coreProperties>
</file>